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7"/>
  </p:notesMasterIdLst>
  <p:sldIdLst>
    <p:sldId id="378" r:id="rId4"/>
    <p:sldId id="399" r:id="rId5"/>
    <p:sldId id="390" r:id="rId6"/>
    <p:sldId id="409" r:id="rId7"/>
    <p:sldId id="387" r:id="rId8"/>
    <p:sldId id="404" r:id="rId9"/>
    <p:sldId id="397" r:id="rId10"/>
    <p:sldId id="408" r:id="rId11"/>
    <p:sldId id="382" r:id="rId12"/>
    <p:sldId id="386" r:id="rId13"/>
    <p:sldId id="407" r:id="rId14"/>
    <p:sldId id="381" r:id="rId15"/>
    <p:sldId id="403" r:id="rId16"/>
    <p:sldId id="418" r:id="rId17"/>
    <p:sldId id="419" r:id="rId18"/>
    <p:sldId id="406" r:id="rId19"/>
    <p:sldId id="383" r:id="rId20"/>
    <p:sldId id="415" r:id="rId21"/>
    <p:sldId id="414" r:id="rId22"/>
    <p:sldId id="416" r:id="rId23"/>
    <p:sldId id="412" r:id="rId24"/>
    <p:sldId id="417" r:id="rId25"/>
    <p:sldId id="384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94B"/>
    <a:srgbClr val="404040"/>
    <a:srgbClr val="FFFFFF"/>
    <a:srgbClr val="D84D4E"/>
    <a:srgbClr val="3F3F3F"/>
    <a:srgbClr val="3C3C3C"/>
    <a:srgbClr val="DFD2CB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84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07642949233035"/>
          <c:y val="9.0921998031496046E-2"/>
          <c:w val="0.72081041382998778"/>
          <c:h val="0.70492249015748032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50</c:v>
                </c:pt>
                <c:pt idx="1">
                  <c:v>56</c:v>
                </c:pt>
                <c:pt idx="2">
                  <c:v>65</c:v>
                </c:pt>
                <c:pt idx="3">
                  <c:v>67</c:v>
                </c:pt>
                <c:pt idx="4">
                  <c:v>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6A-4329-A7D3-822A74352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1249016"/>
        <c:axId val="321250000"/>
      </c:lineChart>
      <c:catAx>
        <c:axId val="321249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b="1" dirty="0" err="1">
                    <a:solidFill>
                      <a:schemeClr val="bg1"/>
                    </a:solidFill>
                  </a:rPr>
                  <a:t>Block</a:t>
                </a:r>
                <a:r>
                  <a:rPr lang="it-IT" b="1" dirty="0">
                    <a:solidFill>
                      <a:schemeClr val="bg1"/>
                    </a:solidFill>
                  </a:rPr>
                  <a:t>-Side 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length</a:t>
                </a:r>
                <a:endParaRPr lang="it-IT" b="1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9378961123182685"/>
              <c:y val="0.899261318897637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1250000"/>
        <c:crosses val="autoZero"/>
        <c:auto val="1"/>
        <c:lblAlgn val="ctr"/>
        <c:lblOffset val="100"/>
        <c:noMultiLvlLbl val="0"/>
      </c:catAx>
      <c:valAx>
        <c:axId val="32125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b="1" dirty="0">
                    <a:solidFill>
                      <a:schemeClr val="bg1"/>
                    </a:solidFill>
                  </a:rPr>
                  <a:t>F-</a:t>
                </a:r>
                <a:r>
                  <a:rPr lang="it-IT" b="1" dirty="0" err="1">
                    <a:solidFill>
                      <a:schemeClr val="bg1"/>
                    </a:solidFill>
                  </a:rPr>
                  <a:t>Measure</a:t>
                </a:r>
                <a:endParaRPr lang="it-IT" b="1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14635211720661528"/>
              <c:y val="0.32385974409448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1249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22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23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23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7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5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5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0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9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9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50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12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12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58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4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8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17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17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" y="0"/>
            <a:ext cx="9140619" cy="51435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783384" y="3"/>
            <a:ext cx="7577234" cy="280608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6600" b="0" cap="all">
                <a:solidFill>
                  <a:schemeClr val="tx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FREE POWERPOINT</a:t>
            </a:r>
            <a:br>
              <a:rPr lang="de-DE" dirty="0"/>
            </a:br>
            <a:r>
              <a:rPr lang="de-DE" dirty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783384" y="2806084"/>
            <a:ext cx="7577234" cy="154631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33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254271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" y="0"/>
            <a:ext cx="9140619" cy="51435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783384" y="3"/>
            <a:ext cx="7577234" cy="280608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6600" b="0" cap="all">
                <a:solidFill>
                  <a:schemeClr val="tx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FREE POWERPOINT</a:t>
            </a:r>
            <a:br>
              <a:rPr lang="de-DE" dirty="0"/>
            </a:br>
            <a:r>
              <a:rPr lang="de-DE" dirty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783384" y="2806084"/>
            <a:ext cx="7577234" cy="154631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33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40820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8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57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9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80" r:id="rId4"/>
    <p:sldLayoutId id="2147483682" r:id="rId5"/>
    <p:sldLayoutId id="2147483683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  <p:sldLayoutId id="2147483678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94EF2F8-ECD9-4FBD-81AE-3A0AE1A951F7}"/>
              </a:ext>
            </a:extLst>
          </p:cNvPr>
          <p:cNvSpPr/>
          <p:nvPr/>
        </p:nvSpPr>
        <p:spPr>
          <a:xfrm>
            <a:off x="539552" y="843558"/>
            <a:ext cx="7023222" cy="334837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>
          <a:xfrm>
            <a:off x="783384" y="2948487"/>
            <a:ext cx="4652712" cy="48735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Progetto</a:t>
            </a:r>
            <a:r>
              <a:rPr lang="en-US" dirty="0"/>
              <a:t> </a:t>
            </a:r>
            <a:r>
              <a:rPr lang="en-US" dirty="0" err="1"/>
              <a:t>Biometria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8AE44C5-07E3-4A96-8BDF-B9D35515E83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7544" y="1435475"/>
            <a:ext cx="6934074" cy="1026422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algn="ctr"/>
            <a:br>
              <a:rPr lang="en-US" sz="5800" b="1" cap="none" dirty="0">
                <a:ln w="28575">
                  <a:solidFill>
                    <a:schemeClr val="accent2"/>
                  </a:solidFill>
                  <a:prstDash val="solid"/>
                </a:ln>
                <a:solidFill>
                  <a:srgbClr val="EB494B"/>
                </a:solidFill>
              </a:rPr>
            </a:br>
            <a:br>
              <a:rPr lang="en-US" sz="5800" b="1" cap="none" dirty="0">
                <a:ln w="28575">
                  <a:solidFill>
                    <a:schemeClr val="accent2"/>
                  </a:solidFill>
                  <a:prstDash val="solid"/>
                </a:ln>
                <a:solidFill>
                  <a:srgbClr val="EB494B"/>
                </a:solidFill>
              </a:rPr>
            </a:br>
            <a:r>
              <a:rPr lang="en-US" sz="5800" b="1" cap="none" dirty="0">
                <a:ln w="28575">
                  <a:solidFill>
                    <a:schemeClr val="accent2"/>
                  </a:solidFill>
                  <a:prstDash val="solid"/>
                </a:ln>
                <a:solidFill>
                  <a:srgbClr val="EB494B"/>
                </a:solidFill>
              </a:rPr>
              <a:t>Skin</a:t>
            </a:r>
            <a:r>
              <a:rPr lang="en-US" sz="5800" b="1" dirty="0">
                <a:ln w="28575">
                  <a:solidFill>
                    <a:schemeClr val="tx1"/>
                  </a:solidFill>
                </a:ln>
                <a:solidFill>
                  <a:srgbClr val="404040"/>
                </a:solidFill>
              </a:rPr>
              <a:t> </a:t>
            </a:r>
            <a:r>
              <a:rPr lang="en-US" sz="5800" b="1" cap="none" dirty="0">
                <a:ln w="28575">
                  <a:solidFill>
                    <a:schemeClr val="accent2"/>
                  </a:solidFill>
                  <a:prstDash val="solid"/>
                </a:ln>
                <a:solidFill>
                  <a:srgbClr val="EB494B"/>
                </a:solidFill>
              </a:rPr>
              <a:t>Detection e</a:t>
            </a:r>
            <a:br>
              <a:rPr lang="en-US" sz="5800" b="1" cap="none" dirty="0">
                <a:ln w="28575">
                  <a:solidFill>
                    <a:schemeClr val="accent2"/>
                  </a:solidFill>
                  <a:prstDash val="solid"/>
                </a:ln>
                <a:solidFill>
                  <a:srgbClr val="EB494B"/>
                </a:solidFill>
              </a:rPr>
            </a:br>
            <a:r>
              <a:rPr lang="en-US" sz="5800" b="1" cap="none" dirty="0">
                <a:ln w="28575">
                  <a:solidFill>
                    <a:schemeClr val="accent2"/>
                  </a:solidFill>
                  <a:prstDash val="solid"/>
                </a:ln>
                <a:solidFill>
                  <a:srgbClr val="EB494B"/>
                </a:solidFill>
              </a:rPr>
              <a:t>Skin</a:t>
            </a:r>
            <a:r>
              <a:rPr lang="en-US" sz="5800" b="1" dirty="0">
                <a:ln w="28575">
                  <a:solidFill>
                    <a:schemeClr val="tx1"/>
                  </a:solidFill>
                </a:ln>
                <a:solidFill>
                  <a:srgbClr val="404040"/>
                </a:solidFill>
              </a:rPr>
              <a:t> </a:t>
            </a:r>
            <a:r>
              <a:rPr lang="en-US" sz="5800" b="1" cap="none" dirty="0">
                <a:ln w="28575">
                  <a:solidFill>
                    <a:schemeClr val="accent2"/>
                  </a:solidFill>
                  <a:prstDash val="solid"/>
                </a:ln>
                <a:solidFill>
                  <a:srgbClr val="EB494B"/>
                </a:solidFill>
              </a:rPr>
              <a:t>Segmentation</a:t>
            </a:r>
            <a:endParaRPr lang="en-US" sz="5800" b="1" dirty="0">
              <a:ln w="28575">
                <a:solidFill>
                  <a:schemeClr val="tx1"/>
                </a:solidFill>
              </a:ln>
              <a:solidFill>
                <a:srgbClr val="EB494B"/>
              </a:solidFill>
            </a:endParaRP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FB6C808F-8CAC-4130-8C2A-E507C0E6CDFF}"/>
              </a:ext>
            </a:extLst>
          </p:cNvPr>
          <p:cNvSpPr txBox="1">
            <a:spLocks/>
          </p:cNvSpPr>
          <p:nvPr/>
        </p:nvSpPr>
        <p:spPr bwMode="gray">
          <a:xfrm>
            <a:off x="1017690" y="3435077"/>
            <a:ext cx="4652712" cy="487359"/>
          </a:xfrm>
        </p:spPr>
        <p:txBody>
          <a:bodyPr vert="horz" lIns="10798" tIns="0" rIns="0" bIns="0" rtlCol="0" anchor="t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de-DE" sz="3300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err="1"/>
              <a:t>Corsuto,Ciampi,Mogavero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060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C0B81353-489D-429A-9B8B-1067818468EB}"/>
              </a:ext>
            </a:extLst>
          </p:cNvPr>
          <p:cNvSpPr/>
          <p:nvPr/>
        </p:nvSpPr>
        <p:spPr>
          <a:xfrm>
            <a:off x="1319450" y="-35793"/>
            <a:ext cx="7902483" cy="5236152"/>
          </a:xfrm>
          <a:custGeom>
            <a:avLst/>
            <a:gdLst>
              <a:gd name="connsiteX0" fmla="*/ 0 w 7855528"/>
              <a:gd name="connsiteY0" fmla="*/ 4187536 h 4197927"/>
              <a:gd name="connsiteX1" fmla="*/ 2639291 w 7855528"/>
              <a:gd name="connsiteY1" fmla="*/ 0 h 4197927"/>
              <a:gd name="connsiteX2" fmla="*/ 7824355 w 7855528"/>
              <a:gd name="connsiteY2" fmla="*/ 20781 h 4197927"/>
              <a:gd name="connsiteX3" fmla="*/ 7855528 w 7855528"/>
              <a:gd name="connsiteY3" fmla="*/ 4197927 h 4197927"/>
              <a:gd name="connsiteX4" fmla="*/ 0 w 7855528"/>
              <a:gd name="connsiteY4" fmla="*/ 4187536 h 4197927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24355 w 7855528"/>
              <a:gd name="connsiteY2" fmla="*/ 1039956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05419 w 7855528"/>
              <a:gd name="connsiteY2" fmla="*/ 1731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528" h="5236152">
                <a:moveTo>
                  <a:pt x="0" y="5225761"/>
                </a:moveTo>
                <a:cubicBezTo>
                  <a:pt x="1069132" y="3483841"/>
                  <a:pt x="2223479" y="1780020"/>
                  <a:pt x="3207395" y="0"/>
                </a:cubicBezTo>
                <a:lnTo>
                  <a:pt x="7805419" y="20781"/>
                </a:lnTo>
                <a:lnTo>
                  <a:pt x="7855528" y="5236152"/>
                </a:lnTo>
                <a:lnTo>
                  <a:pt x="0" y="5225761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ounded Rectangle 3"/>
          <p:cNvSpPr/>
          <p:nvPr/>
        </p:nvSpPr>
        <p:spPr>
          <a:xfrm>
            <a:off x="2411759" y="301402"/>
            <a:ext cx="6763219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Stato</a:t>
            </a:r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dell’Arte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chemeClr val="accent3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chemeClr val="accent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chemeClr val="accent3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67744" y="4249309"/>
            <a:ext cx="4608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Hsieh2002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9831" y="1505208"/>
            <a:ext cx="86409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76%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2C1F067F-D883-427B-AACD-2A73312D7C91}"/>
              </a:ext>
            </a:extLst>
          </p:cNvPr>
          <p:cNvSpPr txBox="1"/>
          <p:nvPr/>
        </p:nvSpPr>
        <p:spPr>
          <a:xfrm>
            <a:off x="2507397" y="2394706"/>
            <a:ext cx="86409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75%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8C587164-37F7-45BC-A526-C5F3C83AC755}"/>
              </a:ext>
            </a:extLst>
          </p:cNvPr>
          <p:cNvSpPr txBox="1"/>
          <p:nvPr/>
        </p:nvSpPr>
        <p:spPr>
          <a:xfrm>
            <a:off x="1979711" y="3265404"/>
            <a:ext cx="86409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67%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1FA59D82-886D-43FD-8144-1A32B96F216E}"/>
              </a:ext>
            </a:extLst>
          </p:cNvPr>
          <p:cNvSpPr txBox="1"/>
          <p:nvPr/>
        </p:nvSpPr>
        <p:spPr>
          <a:xfrm>
            <a:off x="1403648" y="4162993"/>
            <a:ext cx="86409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1C9FA6FF-941A-4874-ACFB-08320569935C}"/>
              </a:ext>
            </a:extLst>
          </p:cNvPr>
          <p:cNvSpPr txBox="1"/>
          <p:nvPr/>
        </p:nvSpPr>
        <p:spPr>
          <a:xfrm>
            <a:off x="3443875" y="2490342"/>
            <a:ext cx="4608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RegionGrowing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1F993FBC-BE04-4844-A89B-27A3B26972B2}"/>
              </a:ext>
            </a:extLst>
          </p:cNvPr>
          <p:cNvSpPr txBox="1"/>
          <p:nvPr/>
        </p:nvSpPr>
        <p:spPr>
          <a:xfrm>
            <a:off x="2843808" y="3326959"/>
            <a:ext cx="4608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Cheddad2009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57FA532C-6125-4388-8030-89F02B435FD8}"/>
              </a:ext>
            </a:extLst>
          </p:cNvPr>
          <p:cNvSpPr txBox="1"/>
          <p:nvPr/>
        </p:nvSpPr>
        <p:spPr>
          <a:xfrm>
            <a:off x="4148337" y="1602701"/>
            <a:ext cx="46085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GraphCut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2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7AD3BF47-4514-4CE2-9E4A-F50A8D521625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C0B81353-489D-429A-9B8B-1067818468EB}"/>
              </a:ext>
            </a:extLst>
          </p:cNvPr>
          <p:cNvSpPr/>
          <p:nvPr/>
        </p:nvSpPr>
        <p:spPr>
          <a:xfrm>
            <a:off x="1319450" y="-35793"/>
            <a:ext cx="7902483" cy="5236152"/>
          </a:xfrm>
          <a:custGeom>
            <a:avLst/>
            <a:gdLst>
              <a:gd name="connsiteX0" fmla="*/ 0 w 7855528"/>
              <a:gd name="connsiteY0" fmla="*/ 4187536 h 4197927"/>
              <a:gd name="connsiteX1" fmla="*/ 2639291 w 7855528"/>
              <a:gd name="connsiteY1" fmla="*/ 0 h 4197927"/>
              <a:gd name="connsiteX2" fmla="*/ 7824355 w 7855528"/>
              <a:gd name="connsiteY2" fmla="*/ 20781 h 4197927"/>
              <a:gd name="connsiteX3" fmla="*/ 7855528 w 7855528"/>
              <a:gd name="connsiteY3" fmla="*/ 4197927 h 4197927"/>
              <a:gd name="connsiteX4" fmla="*/ 0 w 7855528"/>
              <a:gd name="connsiteY4" fmla="*/ 4187536 h 4197927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24355 w 7855528"/>
              <a:gd name="connsiteY2" fmla="*/ 1039956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05419 w 7855528"/>
              <a:gd name="connsiteY2" fmla="*/ 1731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528" h="5236152">
                <a:moveTo>
                  <a:pt x="0" y="5225761"/>
                </a:moveTo>
                <a:cubicBezTo>
                  <a:pt x="1069132" y="3483841"/>
                  <a:pt x="2223479" y="1780020"/>
                  <a:pt x="3207395" y="0"/>
                </a:cubicBezTo>
                <a:lnTo>
                  <a:pt x="7805419" y="20781"/>
                </a:lnTo>
                <a:lnTo>
                  <a:pt x="7855528" y="5236152"/>
                </a:lnTo>
                <a:lnTo>
                  <a:pt x="0" y="52257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ounded Rectangle 3"/>
          <p:cNvSpPr/>
          <p:nvPr/>
        </p:nvSpPr>
        <p:spPr>
          <a:xfrm>
            <a:off x="2411759" y="301402"/>
            <a:ext cx="6763219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 of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Contnet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9" y="1901920"/>
            <a:ext cx="417646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Obbiettivo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progetto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BACE95C2-99F5-4F7E-9924-04B30E434DE6}"/>
              </a:ext>
            </a:extLst>
          </p:cNvPr>
          <p:cNvGrpSpPr/>
          <p:nvPr/>
        </p:nvGrpSpPr>
        <p:grpSpPr>
          <a:xfrm>
            <a:off x="1475656" y="1265359"/>
            <a:ext cx="2987180" cy="3072844"/>
            <a:chOff x="539552" y="1375207"/>
            <a:chExt cx="3240360" cy="3333284"/>
          </a:xfrm>
        </p:grpSpPr>
        <p:sp>
          <p:nvSpPr>
            <p:cNvPr id="30" name="Right Arrow 3">
              <a:extLst>
                <a:ext uri="{FF2B5EF4-FFF2-40B4-BE49-F238E27FC236}">
                  <a16:creationId xmlns:a16="http://schemas.microsoft.com/office/drawing/2014/main" id="{2764B999-981F-4120-9ACD-D2124BB0B4E7}"/>
                </a:ext>
              </a:extLst>
            </p:cNvPr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48FA267-6E21-465C-8E61-643267BC9B72}"/>
                </a:ext>
              </a:extLst>
            </p:cNvPr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AD954CB2-153A-460A-BD58-6286FC234BC9}"/>
                </a:ext>
              </a:extLst>
            </p:cNvPr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3017F2F4-50E9-4DA5-939C-B27317DD67E9}"/>
                </a:ext>
              </a:extLst>
            </p:cNvPr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9C7A2EB6-6BB4-474C-84ED-9983D51C3CE9}"/>
                </a:ext>
              </a:extLst>
            </p:cNvPr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Right Arrow 9">
              <a:extLst>
                <a:ext uri="{FF2B5EF4-FFF2-40B4-BE49-F238E27FC236}">
                  <a16:creationId xmlns:a16="http://schemas.microsoft.com/office/drawing/2014/main" id="{BCCB7814-1F14-4626-8EFE-59CC7DA57C7A}"/>
                </a:ext>
              </a:extLst>
            </p:cNvPr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ight Arrow 10">
              <a:extLst>
                <a:ext uri="{FF2B5EF4-FFF2-40B4-BE49-F238E27FC236}">
                  <a16:creationId xmlns:a16="http://schemas.microsoft.com/office/drawing/2014/main" id="{2F509BD9-614D-4B49-B44F-A2618DD3C350}"/>
                </a:ext>
              </a:extLst>
            </p:cNvPr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ight Arrow 11">
              <a:extLst>
                <a:ext uri="{FF2B5EF4-FFF2-40B4-BE49-F238E27FC236}">
                  <a16:creationId xmlns:a16="http://schemas.microsoft.com/office/drawing/2014/main" id="{1EB079C1-C2E3-44AE-BF12-F8BFE6F236D9}"/>
                </a:ext>
              </a:extLst>
            </p:cNvPr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Rectangle 9">
            <a:extLst>
              <a:ext uri="{FF2B5EF4-FFF2-40B4-BE49-F238E27FC236}">
                <a16:creationId xmlns:a16="http://schemas.microsoft.com/office/drawing/2014/main" id="{08F34A1E-F600-49B5-B759-06D5FF3F4E04}"/>
              </a:ext>
            </a:extLst>
          </p:cNvPr>
          <p:cNvSpPr/>
          <p:nvPr/>
        </p:nvSpPr>
        <p:spPr>
          <a:xfrm>
            <a:off x="2794377" y="2193448"/>
            <a:ext cx="430779" cy="40324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Chord 14">
            <a:extLst>
              <a:ext uri="{FF2B5EF4-FFF2-40B4-BE49-F238E27FC236}">
                <a16:creationId xmlns:a16="http://schemas.microsoft.com/office/drawing/2014/main" id="{82C42451-90E6-40E2-8972-66A78666AAC8}"/>
              </a:ext>
            </a:extLst>
          </p:cNvPr>
          <p:cNvSpPr/>
          <p:nvPr/>
        </p:nvSpPr>
        <p:spPr>
          <a:xfrm>
            <a:off x="3322034" y="1450834"/>
            <a:ext cx="417038" cy="526268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99046610-B1F8-43CE-85E2-6F8DF3174DF6}"/>
              </a:ext>
            </a:extLst>
          </p:cNvPr>
          <p:cNvSpPr/>
          <p:nvPr/>
        </p:nvSpPr>
        <p:spPr>
          <a:xfrm rot="2700000">
            <a:off x="2304772" y="2827888"/>
            <a:ext cx="357830" cy="4881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Donut 24">
            <a:extLst>
              <a:ext uri="{FF2B5EF4-FFF2-40B4-BE49-F238E27FC236}">
                <a16:creationId xmlns:a16="http://schemas.microsoft.com/office/drawing/2014/main" id="{6EB0505A-61EF-40EC-9A51-2329F1B5CBFD}"/>
              </a:ext>
            </a:extLst>
          </p:cNvPr>
          <p:cNvSpPr/>
          <p:nvPr/>
        </p:nvSpPr>
        <p:spPr>
          <a:xfrm>
            <a:off x="1746987" y="3573234"/>
            <a:ext cx="401341" cy="40460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D3A5F7ED-3155-4C60-9F09-954CBEA616BF}"/>
              </a:ext>
            </a:extLst>
          </p:cNvPr>
          <p:cNvSpPr txBox="1"/>
          <p:nvPr/>
        </p:nvSpPr>
        <p:spPr>
          <a:xfrm>
            <a:off x="4087179" y="2540891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Dell’Arte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51E45F1F-8546-418D-8D43-5461B564D469}"/>
              </a:ext>
            </a:extLst>
          </p:cNvPr>
          <p:cNvSpPr txBox="1"/>
          <p:nvPr/>
        </p:nvSpPr>
        <p:spPr>
          <a:xfrm>
            <a:off x="3400727" y="3239210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Soluzione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Proposta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E66E6470-417E-4DF2-B595-B78AB5D54CCF}"/>
              </a:ext>
            </a:extLst>
          </p:cNvPr>
          <p:cNvSpPr txBox="1"/>
          <p:nvPr/>
        </p:nvSpPr>
        <p:spPr>
          <a:xfrm>
            <a:off x="2904429" y="3962806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Risultati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ottenuti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E61BE8A-B9B9-4D61-AE20-C6C130878C81}"/>
              </a:ext>
            </a:extLst>
          </p:cNvPr>
          <p:cNvSpPr/>
          <p:nvPr/>
        </p:nvSpPr>
        <p:spPr>
          <a:xfrm>
            <a:off x="4618233" y="1977102"/>
            <a:ext cx="4176464" cy="701030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4DF6C33F-2ADF-45A8-8403-C5925F5CDFE4}"/>
              </a:ext>
            </a:extLst>
          </p:cNvPr>
          <p:cNvSpPr/>
          <p:nvPr/>
        </p:nvSpPr>
        <p:spPr>
          <a:xfrm>
            <a:off x="4117385" y="2571750"/>
            <a:ext cx="3651697" cy="506123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7A82754-AD7E-48BA-A697-5B00D526AF13}"/>
              </a:ext>
            </a:extLst>
          </p:cNvPr>
          <p:cNvSpPr/>
          <p:nvPr/>
        </p:nvSpPr>
        <p:spPr>
          <a:xfrm>
            <a:off x="2864519" y="3917935"/>
            <a:ext cx="3651697" cy="684635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68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tardo 7">
            <a:extLst>
              <a:ext uri="{FF2B5EF4-FFF2-40B4-BE49-F238E27FC236}">
                <a16:creationId xmlns:a16="http://schemas.microsoft.com/office/drawing/2014/main" id="{8F405B29-54CE-4845-A455-7B9A677BD36F}"/>
              </a:ext>
            </a:extLst>
          </p:cNvPr>
          <p:cNvSpPr/>
          <p:nvPr/>
        </p:nvSpPr>
        <p:spPr>
          <a:xfrm>
            <a:off x="4967537" y="2067695"/>
            <a:ext cx="1656184" cy="1368152"/>
          </a:xfrm>
          <a:prstGeom prst="flowChartDelay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6440376-3D06-46E6-864E-50F9958B0842}"/>
              </a:ext>
            </a:extLst>
          </p:cNvPr>
          <p:cNvSpPr/>
          <p:nvPr/>
        </p:nvSpPr>
        <p:spPr>
          <a:xfrm>
            <a:off x="5202862" y="2159792"/>
            <a:ext cx="1185533" cy="1183958"/>
          </a:xfrm>
          <a:prstGeom prst="ellipse">
            <a:avLst/>
          </a:prstGeom>
          <a:ln>
            <a:solidFill>
              <a:srgbClr val="40404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CC6B5BF-9190-4F48-A6DC-C35A7A06A17E}"/>
              </a:ext>
            </a:extLst>
          </p:cNvPr>
          <p:cNvSpPr/>
          <p:nvPr/>
        </p:nvSpPr>
        <p:spPr>
          <a:xfrm>
            <a:off x="0" y="2067694"/>
            <a:ext cx="4967535" cy="13681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A7ED522-6861-40A9-8EE6-47F54F05466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51520" y="2159792"/>
            <a:ext cx="4032448" cy="1026422"/>
          </a:xfrm>
        </p:spPr>
        <p:txBody>
          <a:bodyPr/>
          <a:lstStyle/>
          <a:p>
            <a:r>
              <a:rPr lang="en-US" sz="4800" b="1" dirty="0" err="1"/>
              <a:t>Algoritmo</a:t>
            </a:r>
            <a:endParaRPr lang="en-US" sz="4800" b="1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C9C90071-CA27-4CED-835F-6B44318E010E}"/>
              </a:ext>
            </a:extLst>
          </p:cNvPr>
          <p:cNvSpPr/>
          <p:nvPr/>
        </p:nvSpPr>
        <p:spPr>
          <a:xfrm rot="2700000">
            <a:off x="5535559" y="2369965"/>
            <a:ext cx="520136" cy="709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5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2355169D-7920-4B07-A308-4987BEB10063}"/>
              </a:ext>
            </a:extLst>
          </p:cNvPr>
          <p:cNvSpPr/>
          <p:nvPr/>
        </p:nvSpPr>
        <p:spPr>
          <a:xfrm>
            <a:off x="1" y="0"/>
            <a:ext cx="9159150" cy="51625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E657F966-3B19-4BF8-B2E5-83847FE1A626}"/>
              </a:ext>
            </a:extLst>
          </p:cNvPr>
          <p:cNvSpPr/>
          <p:nvPr/>
        </p:nvSpPr>
        <p:spPr>
          <a:xfrm>
            <a:off x="-15149" y="7540302"/>
            <a:ext cx="9159149" cy="3011058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/>
          <p:cNvSpPr/>
          <p:nvPr/>
        </p:nvSpPr>
        <p:spPr>
          <a:xfrm>
            <a:off x="0" y="1275605"/>
            <a:ext cx="6372200" cy="3577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 flipH="1">
            <a:off x="314908" y="1327514"/>
            <a:ext cx="30963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Abbiamo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utilizzato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per la nostra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analisi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blocchi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di pixel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delle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dimensioni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seguenti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: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287524" y="2791479"/>
            <a:ext cx="504056" cy="504055"/>
            <a:chOff x="3491880" y="2275816"/>
            <a:chExt cx="504056" cy="504055"/>
          </a:xfrm>
        </p:grpSpPr>
        <p:sp>
          <p:nvSpPr>
            <p:cNvPr id="7" name="Oval 6"/>
            <p:cNvSpPr/>
            <p:nvPr/>
          </p:nvSpPr>
          <p:spPr>
            <a:xfrm flipH="1">
              <a:off x="3491881" y="2275816"/>
              <a:ext cx="504055" cy="504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3491880" y="2373955"/>
              <a:ext cx="5040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1x1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87524" y="290545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Blocchi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utilizzati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663A52BA-8BEA-4B6B-A8D8-FC281F001167}"/>
              </a:ext>
            </a:extLst>
          </p:cNvPr>
          <p:cNvSpPr/>
          <p:nvPr/>
        </p:nvSpPr>
        <p:spPr>
          <a:xfrm>
            <a:off x="6372200" y="0"/>
            <a:ext cx="27718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/>
          <p:cNvGrpSpPr/>
          <p:nvPr/>
        </p:nvGrpSpPr>
        <p:grpSpPr>
          <a:xfrm>
            <a:off x="1079104" y="2791478"/>
            <a:ext cx="504056" cy="504055"/>
            <a:chOff x="3491880" y="2275816"/>
            <a:chExt cx="504056" cy="504055"/>
          </a:xfrm>
        </p:grpSpPr>
        <p:sp>
          <p:nvSpPr>
            <p:cNvPr id="33" name="Oval 6"/>
            <p:cNvSpPr/>
            <p:nvPr/>
          </p:nvSpPr>
          <p:spPr>
            <a:xfrm flipH="1">
              <a:off x="3491881" y="2275816"/>
              <a:ext cx="504055" cy="504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TextBox 22"/>
            <p:cNvSpPr txBox="1"/>
            <p:nvPr/>
          </p:nvSpPr>
          <p:spPr>
            <a:xfrm flipH="1">
              <a:off x="3491880" y="2373955"/>
              <a:ext cx="5040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2x2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uppo 34"/>
          <p:cNvGrpSpPr/>
          <p:nvPr/>
        </p:nvGrpSpPr>
        <p:grpSpPr>
          <a:xfrm>
            <a:off x="1907704" y="2791477"/>
            <a:ext cx="504056" cy="504055"/>
            <a:chOff x="3491880" y="2275816"/>
            <a:chExt cx="504056" cy="504055"/>
          </a:xfrm>
        </p:grpSpPr>
        <p:sp>
          <p:nvSpPr>
            <p:cNvPr id="36" name="Oval 6"/>
            <p:cNvSpPr/>
            <p:nvPr/>
          </p:nvSpPr>
          <p:spPr>
            <a:xfrm flipH="1">
              <a:off x="3491881" y="2275816"/>
              <a:ext cx="504055" cy="504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TextBox 22"/>
            <p:cNvSpPr txBox="1"/>
            <p:nvPr/>
          </p:nvSpPr>
          <p:spPr>
            <a:xfrm flipH="1">
              <a:off x="3491880" y="2373955"/>
              <a:ext cx="5040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5x5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uppo 37"/>
          <p:cNvGrpSpPr/>
          <p:nvPr/>
        </p:nvGrpSpPr>
        <p:grpSpPr>
          <a:xfrm>
            <a:off x="2843808" y="2791477"/>
            <a:ext cx="504056" cy="504055"/>
            <a:chOff x="3491880" y="2275816"/>
            <a:chExt cx="504056" cy="504055"/>
          </a:xfrm>
        </p:grpSpPr>
        <p:sp>
          <p:nvSpPr>
            <p:cNvPr id="39" name="Oval 6"/>
            <p:cNvSpPr/>
            <p:nvPr/>
          </p:nvSpPr>
          <p:spPr>
            <a:xfrm flipH="1">
              <a:off x="3491881" y="2275816"/>
              <a:ext cx="504055" cy="504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22"/>
            <p:cNvSpPr txBox="1"/>
            <p:nvPr/>
          </p:nvSpPr>
          <p:spPr>
            <a:xfrm flipH="1">
              <a:off x="3491880" y="2412427"/>
              <a:ext cx="504056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10x10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uppo 40"/>
          <p:cNvGrpSpPr/>
          <p:nvPr/>
        </p:nvGrpSpPr>
        <p:grpSpPr>
          <a:xfrm>
            <a:off x="3851920" y="2791476"/>
            <a:ext cx="504056" cy="504055"/>
            <a:chOff x="3491880" y="2275816"/>
            <a:chExt cx="504056" cy="504055"/>
          </a:xfrm>
        </p:grpSpPr>
        <p:sp>
          <p:nvSpPr>
            <p:cNvPr id="42" name="Oval 6"/>
            <p:cNvSpPr/>
            <p:nvPr/>
          </p:nvSpPr>
          <p:spPr>
            <a:xfrm flipH="1">
              <a:off x="3491881" y="2275816"/>
              <a:ext cx="504055" cy="5040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TextBox 22"/>
            <p:cNvSpPr txBox="1"/>
            <p:nvPr/>
          </p:nvSpPr>
          <p:spPr>
            <a:xfrm flipH="1">
              <a:off x="3491880" y="2412427"/>
              <a:ext cx="504056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20x20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85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2355169D-7920-4B07-A308-4987BEB10063}"/>
              </a:ext>
            </a:extLst>
          </p:cNvPr>
          <p:cNvSpPr/>
          <p:nvPr/>
        </p:nvSpPr>
        <p:spPr>
          <a:xfrm>
            <a:off x="-22481" y="195486"/>
            <a:ext cx="9159150" cy="51625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E657F966-3B19-4BF8-B2E5-83847FE1A626}"/>
              </a:ext>
            </a:extLst>
          </p:cNvPr>
          <p:cNvSpPr/>
          <p:nvPr/>
        </p:nvSpPr>
        <p:spPr>
          <a:xfrm>
            <a:off x="-15149" y="7540302"/>
            <a:ext cx="9159149" cy="3011058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/>
          <p:cNvSpPr/>
          <p:nvPr/>
        </p:nvSpPr>
        <p:spPr>
          <a:xfrm>
            <a:off x="0" y="1275605"/>
            <a:ext cx="6372200" cy="3577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79512" y="410929"/>
            <a:ext cx="392443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Passi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del Training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663A52BA-8BEA-4B6B-A8D8-FC281F001167}"/>
              </a:ext>
            </a:extLst>
          </p:cNvPr>
          <p:cNvSpPr/>
          <p:nvPr/>
        </p:nvSpPr>
        <p:spPr>
          <a:xfrm>
            <a:off x="6372200" y="0"/>
            <a:ext cx="27718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173A18F8-E798-4E04-8C57-5D1DFA8D9C3D}"/>
              </a:ext>
            </a:extLst>
          </p:cNvPr>
          <p:cNvSpPr txBox="1"/>
          <p:nvPr/>
        </p:nvSpPr>
        <p:spPr>
          <a:xfrm flipH="1">
            <a:off x="107504" y="1296896"/>
            <a:ext cx="5976664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Aggiunta bordo: viene aggiunto un bordo di pixel in modo che le dimensioni dell’immagini siano multiple alla grandezza del blocco.</a:t>
            </a: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Estrazione features: per ogni pixel estraiamo le tre componenti del colore </a:t>
            </a:r>
            <a:r>
              <a:rPr lang="it-IT" altLang="ko-KR" b="1" dirty="0" err="1">
                <a:solidFill>
                  <a:schemeClr val="bg1"/>
                </a:solidFill>
                <a:cs typeface="Arial" pitchFamily="34" charset="0"/>
              </a:rPr>
              <a:t>YCbCr</a:t>
            </a:r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, la componente R dell’RGB normalizzato, e la componente H dello spazio di colore HSB.</a:t>
            </a: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Allenamento del classificatore: il classificatore è allenato tramite coppie blocco feature – blocco maschera </a:t>
            </a: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C31B9A1-5282-46C6-85D8-E924AE15121C}"/>
              </a:ext>
            </a:extLst>
          </p:cNvPr>
          <p:cNvSpPr txBox="1"/>
          <p:nvPr/>
        </p:nvSpPr>
        <p:spPr>
          <a:xfrm>
            <a:off x="6547244" y="294092"/>
            <a:ext cx="2321046" cy="4031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Il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classificatore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utilizzato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è un Random Forest con 50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alberi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decisione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a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profondità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20. </a:t>
            </a:r>
          </a:p>
          <a:p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I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classificatori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tipo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Random Forest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sono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basati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su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insiemi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alberi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decisione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(decision tree); per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questo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fanno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parte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dei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cosidetti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“ensemble methods”.</a:t>
            </a:r>
          </a:p>
          <a:p>
            <a:endParaRPr lang="en-US" altLang="ko-KR" sz="1600" b="1" dirty="0">
              <a:solidFill>
                <a:srgbClr val="3F3F3F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Durante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l’allenamento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,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ogni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albero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decisione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è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allenato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su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un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sottoinsieme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casuale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delle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feature. La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predizione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scelta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è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quella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generata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dal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maggior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numero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sz="1600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alberi</a:t>
            </a:r>
            <a:r>
              <a:rPr lang="en-US" altLang="ko-KR" sz="16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79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2355169D-7920-4B07-A308-4987BEB10063}"/>
              </a:ext>
            </a:extLst>
          </p:cNvPr>
          <p:cNvSpPr/>
          <p:nvPr/>
        </p:nvSpPr>
        <p:spPr>
          <a:xfrm>
            <a:off x="1" y="0"/>
            <a:ext cx="9159150" cy="51625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E657F966-3B19-4BF8-B2E5-83847FE1A626}"/>
              </a:ext>
            </a:extLst>
          </p:cNvPr>
          <p:cNvSpPr/>
          <p:nvPr/>
        </p:nvSpPr>
        <p:spPr>
          <a:xfrm>
            <a:off x="-15149" y="7540302"/>
            <a:ext cx="9159149" cy="3011058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/>
          <p:cNvSpPr/>
          <p:nvPr/>
        </p:nvSpPr>
        <p:spPr>
          <a:xfrm>
            <a:off x="0" y="1275605"/>
            <a:ext cx="6372200" cy="3577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87524" y="75102"/>
            <a:ext cx="392443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Passi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Della </a:t>
            </a:r>
            <a:r>
              <a:rPr lang="en-US" altLang="ko-KR" sz="2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Predizione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663A52BA-8BEA-4B6B-A8D8-FC281F001167}"/>
              </a:ext>
            </a:extLst>
          </p:cNvPr>
          <p:cNvSpPr/>
          <p:nvPr/>
        </p:nvSpPr>
        <p:spPr>
          <a:xfrm>
            <a:off x="6372200" y="0"/>
            <a:ext cx="27718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8060ED1-3CB4-4924-8849-A0519B990F89}"/>
              </a:ext>
            </a:extLst>
          </p:cNvPr>
          <p:cNvSpPr txBox="1"/>
          <p:nvPr/>
        </p:nvSpPr>
        <p:spPr>
          <a:xfrm flipH="1">
            <a:off x="186580" y="1328069"/>
            <a:ext cx="5976664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Aggiunta bordo: viene aggiunto un bordo di pixel in modo che le dimensioni dell’immagini siano multiple alla grandezza del blocco.</a:t>
            </a: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Estrazione feature: per ogni pixel estraiamo le tre componenti del colore </a:t>
            </a:r>
            <a:r>
              <a:rPr lang="it-IT" altLang="ko-KR" b="1" dirty="0" err="1">
                <a:solidFill>
                  <a:schemeClr val="bg1"/>
                </a:solidFill>
                <a:cs typeface="Arial" pitchFamily="34" charset="0"/>
              </a:rPr>
              <a:t>YCbCr</a:t>
            </a:r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, la componente R dell’RGB normalizzato, e la componente H dello spazio di colore HSB.</a:t>
            </a: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Utilizzo del Classificatore:  il classificatore riceve in input il blocco e restituisce la predizione della maschera corrispondente</a:t>
            </a: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  <a:p>
            <a:endParaRPr lang="it-IT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7AD3BF47-4514-4CE2-9E4A-F50A8D521625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C0B81353-489D-429A-9B8B-1067818468EB}"/>
              </a:ext>
            </a:extLst>
          </p:cNvPr>
          <p:cNvSpPr/>
          <p:nvPr/>
        </p:nvSpPr>
        <p:spPr>
          <a:xfrm>
            <a:off x="1319450" y="-35793"/>
            <a:ext cx="7902483" cy="5236152"/>
          </a:xfrm>
          <a:custGeom>
            <a:avLst/>
            <a:gdLst>
              <a:gd name="connsiteX0" fmla="*/ 0 w 7855528"/>
              <a:gd name="connsiteY0" fmla="*/ 4187536 h 4197927"/>
              <a:gd name="connsiteX1" fmla="*/ 2639291 w 7855528"/>
              <a:gd name="connsiteY1" fmla="*/ 0 h 4197927"/>
              <a:gd name="connsiteX2" fmla="*/ 7824355 w 7855528"/>
              <a:gd name="connsiteY2" fmla="*/ 20781 h 4197927"/>
              <a:gd name="connsiteX3" fmla="*/ 7855528 w 7855528"/>
              <a:gd name="connsiteY3" fmla="*/ 4197927 h 4197927"/>
              <a:gd name="connsiteX4" fmla="*/ 0 w 7855528"/>
              <a:gd name="connsiteY4" fmla="*/ 4187536 h 4197927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24355 w 7855528"/>
              <a:gd name="connsiteY2" fmla="*/ 1039956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05419 w 7855528"/>
              <a:gd name="connsiteY2" fmla="*/ 1731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528" h="5236152">
                <a:moveTo>
                  <a:pt x="0" y="5225761"/>
                </a:moveTo>
                <a:cubicBezTo>
                  <a:pt x="1069132" y="3483841"/>
                  <a:pt x="2223479" y="1780020"/>
                  <a:pt x="3207395" y="0"/>
                </a:cubicBezTo>
                <a:lnTo>
                  <a:pt x="7805419" y="20781"/>
                </a:lnTo>
                <a:lnTo>
                  <a:pt x="7855528" y="5236152"/>
                </a:lnTo>
                <a:lnTo>
                  <a:pt x="0" y="52257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ounded Rectangle 3"/>
          <p:cNvSpPr/>
          <p:nvPr/>
        </p:nvSpPr>
        <p:spPr>
          <a:xfrm>
            <a:off x="2411759" y="301402"/>
            <a:ext cx="6763219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 of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Contnet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9" y="1901920"/>
            <a:ext cx="417646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Obbiettivo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progetto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BACE95C2-99F5-4F7E-9924-04B30E434DE6}"/>
              </a:ext>
            </a:extLst>
          </p:cNvPr>
          <p:cNvGrpSpPr/>
          <p:nvPr/>
        </p:nvGrpSpPr>
        <p:grpSpPr>
          <a:xfrm>
            <a:off x="1475656" y="1265359"/>
            <a:ext cx="2987180" cy="3072844"/>
            <a:chOff x="539552" y="1375207"/>
            <a:chExt cx="3240360" cy="3333284"/>
          </a:xfrm>
        </p:grpSpPr>
        <p:sp>
          <p:nvSpPr>
            <p:cNvPr id="30" name="Right Arrow 3">
              <a:extLst>
                <a:ext uri="{FF2B5EF4-FFF2-40B4-BE49-F238E27FC236}">
                  <a16:creationId xmlns:a16="http://schemas.microsoft.com/office/drawing/2014/main" id="{2764B999-981F-4120-9ACD-D2124BB0B4E7}"/>
                </a:ext>
              </a:extLst>
            </p:cNvPr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48FA267-6E21-465C-8E61-643267BC9B72}"/>
                </a:ext>
              </a:extLst>
            </p:cNvPr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AD954CB2-153A-460A-BD58-6286FC234BC9}"/>
                </a:ext>
              </a:extLst>
            </p:cNvPr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3017F2F4-50E9-4DA5-939C-B27317DD67E9}"/>
                </a:ext>
              </a:extLst>
            </p:cNvPr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9C7A2EB6-6BB4-474C-84ED-9983D51C3CE9}"/>
                </a:ext>
              </a:extLst>
            </p:cNvPr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Right Arrow 9">
              <a:extLst>
                <a:ext uri="{FF2B5EF4-FFF2-40B4-BE49-F238E27FC236}">
                  <a16:creationId xmlns:a16="http://schemas.microsoft.com/office/drawing/2014/main" id="{BCCB7814-1F14-4626-8EFE-59CC7DA57C7A}"/>
                </a:ext>
              </a:extLst>
            </p:cNvPr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ight Arrow 10">
              <a:extLst>
                <a:ext uri="{FF2B5EF4-FFF2-40B4-BE49-F238E27FC236}">
                  <a16:creationId xmlns:a16="http://schemas.microsoft.com/office/drawing/2014/main" id="{2F509BD9-614D-4B49-B44F-A2618DD3C350}"/>
                </a:ext>
              </a:extLst>
            </p:cNvPr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ight Arrow 11">
              <a:extLst>
                <a:ext uri="{FF2B5EF4-FFF2-40B4-BE49-F238E27FC236}">
                  <a16:creationId xmlns:a16="http://schemas.microsoft.com/office/drawing/2014/main" id="{1EB079C1-C2E3-44AE-BF12-F8BFE6F236D9}"/>
                </a:ext>
              </a:extLst>
            </p:cNvPr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Rectangle 9">
            <a:extLst>
              <a:ext uri="{FF2B5EF4-FFF2-40B4-BE49-F238E27FC236}">
                <a16:creationId xmlns:a16="http://schemas.microsoft.com/office/drawing/2014/main" id="{08F34A1E-F600-49B5-B759-06D5FF3F4E04}"/>
              </a:ext>
            </a:extLst>
          </p:cNvPr>
          <p:cNvSpPr/>
          <p:nvPr/>
        </p:nvSpPr>
        <p:spPr>
          <a:xfrm>
            <a:off x="2794377" y="2193448"/>
            <a:ext cx="430779" cy="40324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Chord 14">
            <a:extLst>
              <a:ext uri="{FF2B5EF4-FFF2-40B4-BE49-F238E27FC236}">
                <a16:creationId xmlns:a16="http://schemas.microsoft.com/office/drawing/2014/main" id="{82C42451-90E6-40E2-8972-66A78666AAC8}"/>
              </a:ext>
            </a:extLst>
          </p:cNvPr>
          <p:cNvSpPr/>
          <p:nvPr/>
        </p:nvSpPr>
        <p:spPr>
          <a:xfrm>
            <a:off x="3322034" y="1450834"/>
            <a:ext cx="417038" cy="526268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99046610-B1F8-43CE-85E2-6F8DF3174DF6}"/>
              </a:ext>
            </a:extLst>
          </p:cNvPr>
          <p:cNvSpPr/>
          <p:nvPr/>
        </p:nvSpPr>
        <p:spPr>
          <a:xfrm rot="2700000">
            <a:off x="2304772" y="2827888"/>
            <a:ext cx="357830" cy="4881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Donut 24">
            <a:extLst>
              <a:ext uri="{FF2B5EF4-FFF2-40B4-BE49-F238E27FC236}">
                <a16:creationId xmlns:a16="http://schemas.microsoft.com/office/drawing/2014/main" id="{6EB0505A-61EF-40EC-9A51-2329F1B5CBFD}"/>
              </a:ext>
            </a:extLst>
          </p:cNvPr>
          <p:cNvSpPr/>
          <p:nvPr/>
        </p:nvSpPr>
        <p:spPr>
          <a:xfrm>
            <a:off x="1746987" y="3573234"/>
            <a:ext cx="401341" cy="40460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D3A5F7ED-3155-4C60-9F09-954CBEA616BF}"/>
              </a:ext>
            </a:extLst>
          </p:cNvPr>
          <p:cNvSpPr txBox="1"/>
          <p:nvPr/>
        </p:nvSpPr>
        <p:spPr>
          <a:xfrm>
            <a:off x="4087179" y="2540891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Dell’Arte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51E45F1F-8546-418D-8D43-5461B564D469}"/>
              </a:ext>
            </a:extLst>
          </p:cNvPr>
          <p:cNvSpPr txBox="1"/>
          <p:nvPr/>
        </p:nvSpPr>
        <p:spPr>
          <a:xfrm>
            <a:off x="3400727" y="3239210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Dell’Algoritmo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E66E6470-417E-4DF2-B595-B78AB5D54CCF}"/>
              </a:ext>
            </a:extLst>
          </p:cNvPr>
          <p:cNvSpPr txBox="1"/>
          <p:nvPr/>
        </p:nvSpPr>
        <p:spPr>
          <a:xfrm>
            <a:off x="2904429" y="3962806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Risultati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ottenuti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E61BE8A-B9B9-4D61-AE20-C6C130878C81}"/>
              </a:ext>
            </a:extLst>
          </p:cNvPr>
          <p:cNvSpPr/>
          <p:nvPr/>
        </p:nvSpPr>
        <p:spPr>
          <a:xfrm>
            <a:off x="4618233" y="1977102"/>
            <a:ext cx="4176464" cy="701030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4DF6C33F-2ADF-45A8-8403-C5925F5CDFE4}"/>
              </a:ext>
            </a:extLst>
          </p:cNvPr>
          <p:cNvSpPr/>
          <p:nvPr/>
        </p:nvSpPr>
        <p:spPr>
          <a:xfrm>
            <a:off x="3504422" y="3295268"/>
            <a:ext cx="3651697" cy="506123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7A82754-AD7E-48BA-A697-5B00D526AF13}"/>
              </a:ext>
            </a:extLst>
          </p:cNvPr>
          <p:cNvSpPr/>
          <p:nvPr/>
        </p:nvSpPr>
        <p:spPr>
          <a:xfrm>
            <a:off x="4109373" y="2505746"/>
            <a:ext cx="3651697" cy="684635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024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tardo 7">
            <a:extLst>
              <a:ext uri="{FF2B5EF4-FFF2-40B4-BE49-F238E27FC236}">
                <a16:creationId xmlns:a16="http://schemas.microsoft.com/office/drawing/2014/main" id="{8F405B29-54CE-4845-A455-7B9A677BD36F}"/>
              </a:ext>
            </a:extLst>
          </p:cNvPr>
          <p:cNvSpPr/>
          <p:nvPr/>
        </p:nvSpPr>
        <p:spPr>
          <a:xfrm>
            <a:off x="4967537" y="2067695"/>
            <a:ext cx="1656184" cy="1368152"/>
          </a:xfrm>
          <a:prstGeom prst="flowChartDelay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6440376-3D06-46E6-864E-50F9958B0842}"/>
              </a:ext>
            </a:extLst>
          </p:cNvPr>
          <p:cNvSpPr/>
          <p:nvPr/>
        </p:nvSpPr>
        <p:spPr>
          <a:xfrm>
            <a:off x="5202862" y="2159792"/>
            <a:ext cx="1185533" cy="1183958"/>
          </a:xfrm>
          <a:prstGeom prst="ellipse">
            <a:avLst/>
          </a:prstGeom>
          <a:ln>
            <a:solidFill>
              <a:srgbClr val="40404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CC6B5BF-9190-4F48-A6DC-C35A7A06A17E}"/>
              </a:ext>
            </a:extLst>
          </p:cNvPr>
          <p:cNvSpPr/>
          <p:nvPr/>
        </p:nvSpPr>
        <p:spPr>
          <a:xfrm>
            <a:off x="0" y="2067694"/>
            <a:ext cx="4967535" cy="13681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A7ED522-6861-40A9-8EE6-47F54F05466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5925" y="2133086"/>
            <a:ext cx="5337957" cy="1026422"/>
          </a:xfrm>
        </p:spPr>
        <p:txBody>
          <a:bodyPr/>
          <a:lstStyle/>
          <a:p>
            <a:r>
              <a:rPr lang="en-US" sz="5800" b="1" dirty="0" err="1"/>
              <a:t>Risultati</a:t>
            </a:r>
            <a:endParaRPr lang="en-US" sz="5800" b="1" dirty="0"/>
          </a:p>
        </p:txBody>
      </p:sp>
      <p:sp>
        <p:nvSpPr>
          <p:cNvPr id="12" name="Donut 24">
            <a:extLst>
              <a:ext uri="{FF2B5EF4-FFF2-40B4-BE49-F238E27FC236}">
                <a16:creationId xmlns:a16="http://schemas.microsoft.com/office/drawing/2014/main" id="{5F2AC601-884E-448E-8C9E-C0E94054BD87}"/>
              </a:ext>
            </a:extLst>
          </p:cNvPr>
          <p:cNvSpPr/>
          <p:nvPr/>
        </p:nvSpPr>
        <p:spPr>
          <a:xfrm>
            <a:off x="5515018" y="2468875"/>
            <a:ext cx="561219" cy="56578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A3360203-13D4-40A8-89B0-276490694509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E57E7A5-2859-46A0-810F-04E4FAB3DDD8}"/>
              </a:ext>
            </a:extLst>
          </p:cNvPr>
          <p:cNvSpPr/>
          <p:nvPr/>
        </p:nvSpPr>
        <p:spPr>
          <a:xfrm>
            <a:off x="5508103" y="2333359"/>
            <a:ext cx="3635897" cy="2810141"/>
          </a:xfrm>
          <a:prstGeom prst="rect">
            <a:avLst/>
          </a:prstGeom>
          <a:solidFill>
            <a:srgbClr val="D84D4E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oup 8"/>
          <p:cNvGrpSpPr/>
          <p:nvPr/>
        </p:nvGrpSpPr>
        <p:grpSpPr>
          <a:xfrm>
            <a:off x="395536" y="411510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10" name="Oval 9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ADBF30C9-8308-41BE-84CA-A37556382D74}"/>
              </a:ext>
            </a:extLst>
          </p:cNvPr>
          <p:cNvSpPr/>
          <p:nvPr/>
        </p:nvSpPr>
        <p:spPr>
          <a:xfrm rot="10800000" flipH="1">
            <a:off x="5198091" y="0"/>
            <a:ext cx="4059170" cy="5143500"/>
          </a:xfrm>
          <a:custGeom>
            <a:avLst/>
            <a:gdLst>
              <a:gd name="connsiteX0" fmla="*/ 2036619 w 4000500"/>
              <a:gd name="connsiteY0" fmla="*/ 20782 h 5205846"/>
              <a:gd name="connsiteX1" fmla="*/ 0 w 4000500"/>
              <a:gd name="connsiteY1" fmla="*/ 5185064 h 5205846"/>
              <a:gd name="connsiteX2" fmla="*/ 4000500 w 4000500"/>
              <a:gd name="connsiteY2" fmla="*/ 5205846 h 5205846"/>
              <a:gd name="connsiteX3" fmla="*/ 3938155 w 4000500"/>
              <a:gd name="connsiteY3" fmla="*/ 0 h 5205846"/>
              <a:gd name="connsiteX4" fmla="*/ 2036619 w 4000500"/>
              <a:gd name="connsiteY4" fmla="*/ 20782 h 520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0" h="5205846">
                <a:moveTo>
                  <a:pt x="2036619" y="20782"/>
                </a:moveTo>
                <a:lnTo>
                  <a:pt x="0" y="5185064"/>
                </a:lnTo>
                <a:lnTo>
                  <a:pt x="4000500" y="5205846"/>
                </a:lnTo>
                <a:lnTo>
                  <a:pt x="3938155" y="0"/>
                </a:lnTo>
                <a:lnTo>
                  <a:pt x="2036619" y="20782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8083669" y="896838"/>
            <a:ext cx="999728" cy="994953"/>
            <a:chOff x="6127601" y="487152"/>
            <a:chExt cx="999728" cy="994953"/>
          </a:xfrm>
        </p:grpSpPr>
        <p:sp>
          <p:nvSpPr>
            <p:cNvPr id="6" name="Oval 5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4E3EC58D-9850-4018-900A-212EBF78BEC8}"/>
              </a:ext>
            </a:extLst>
          </p:cNvPr>
          <p:cNvSpPr txBox="1"/>
          <p:nvPr/>
        </p:nvSpPr>
        <p:spPr>
          <a:xfrm>
            <a:off x="498900" y="1187038"/>
            <a:ext cx="4896543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Per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allenare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il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classificatore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abbiamo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usato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900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immagini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dal database ECU. Per la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fase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di test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abbiamo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usato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300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immagini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differenti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dallo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stesso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database.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Il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classificatore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è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stato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allenato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5 volte,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una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per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ogni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dimensione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blocco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proposta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4B960B35-DE38-44FC-B64D-87F6099F2A09}"/>
              </a:ext>
            </a:extLst>
          </p:cNvPr>
          <p:cNvSpPr txBox="1"/>
          <p:nvPr/>
        </p:nvSpPr>
        <p:spPr>
          <a:xfrm>
            <a:off x="5936219" y="182488"/>
            <a:ext cx="280692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rgbClr val="D84D4E"/>
                </a:solidFill>
                <a:cs typeface="Arial" pitchFamily="34" charset="0"/>
              </a:rPr>
              <a:t>Risultati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ottenuti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82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angolo 29">
            <a:extLst>
              <a:ext uri="{FF2B5EF4-FFF2-40B4-BE49-F238E27FC236}">
                <a16:creationId xmlns:a16="http://schemas.microsoft.com/office/drawing/2014/main" id="{CDD338AA-0CC1-48AD-92D6-FE0F9D2CB50B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C83CF8B-3038-42C9-A3FA-E03E1B53AA72}"/>
              </a:ext>
            </a:extLst>
          </p:cNvPr>
          <p:cNvSpPr/>
          <p:nvPr/>
        </p:nvSpPr>
        <p:spPr>
          <a:xfrm>
            <a:off x="521332" y="627534"/>
            <a:ext cx="6496182" cy="451596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005F87EC-2D9B-42D9-9920-17E579A44BE6}"/>
              </a:ext>
            </a:extLst>
          </p:cNvPr>
          <p:cNvSpPr/>
          <p:nvPr/>
        </p:nvSpPr>
        <p:spPr>
          <a:xfrm>
            <a:off x="5580112" y="-1788"/>
            <a:ext cx="3561129" cy="5145288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ED897A-086B-4FFA-A6DF-CE35B4104720}"/>
              </a:ext>
            </a:extLst>
          </p:cNvPr>
          <p:cNvGrpSpPr/>
          <p:nvPr/>
        </p:nvGrpSpPr>
        <p:grpSpPr>
          <a:xfrm>
            <a:off x="4067944" y="95357"/>
            <a:ext cx="5077431" cy="802097"/>
            <a:chOff x="5147003" y="95358"/>
            <a:chExt cx="3998372" cy="748200"/>
          </a:xfrm>
          <a:solidFill>
            <a:schemeClr val="bg1"/>
          </a:solidFill>
        </p:grpSpPr>
        <p:sp>
          <p:nvSpPr>
            <p:cNvPr id="33" name="Ritardo 32">
              <a:extLst>
                <a:ext uri="{FF2B5EF4-FFF2-40B4-BE49-F238E27FC236}">
                  <a16:creationId xmlns:a16="http://schemas.microsoft.com/office/drawing/2014/main" id="{DB893621-B4B0-46B9-84BC-9A7A5F7804B8}"/>
                </a:ext>
              </a:extLst>
            </p:cNvPr>
            <p:cNvSpPr/>
            <p:nvPr/>
          </p:nvSpPr>
          <p:spPr>
            <a:xfrm flipH="1">
              <a:off x="5147003" y="95358"/>
              <a:ext cx="1002671" cy="748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226FF9F4-E096-437D-BA54-9E72EBAE87E8}"/>
                </a:ext>
              </a:extLst>
            </p:cNvPr>
            <p:cNvSpPr/>
            <p:nvPr/>
          </p:nvSpPr>
          <p:spPr>
            <a:xfrm flipH="1">
              <a:off x="6137978" y="95359"/>
              <a:ext cx="3007397" cy="748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64BE1A1F-7572-4BAE-B446-93F9EDA560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321141"/>
              </p:ext>
            </p:extLst>
          </p:nvPr>
        </p:nvGraphicFramePr>
        <p:xfrm>
          <a:off x="-111864" y="910934"/>
          <a:ext cx="546082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2">
            <a:extLst>
              <a:ext uri="{FF2B5EF4-FFF2-40B4-BE49-F238E27FC236}">
                <a16:creationId xmlns:a16="http://schemas.microsoft.com/office/drawing/2014/main" id="{EA914699-11F0-47E8-AB18-BE3744C1DF99}"/>
              </a:ext>
            </a:extLst>
          </p:cNvPr>
          <p:cNvSpPr txBox="1"/>
          <p:nvPr/>
        </p:nvSpPr>
        <p:spPr>
          <a:xfrm>
            <a:off x="5602718" y="1269811"/>
            <a:ext cx="337856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Il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grafico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rappresenta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l’ F-Measure del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classificatore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allenato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con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blocchi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dimensioni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diverse.</a:t>
            </a:r>
          </a:p>
          <a:p>
            <a:endParaRPr lang="en-US" altLang="ko-KR" b="1" dirty="0">
              <a:solidFill>
                <a:srgbClr val="3F3F3F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I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risultati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mostrano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come al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crescere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delle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dimensioni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del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blocco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vi è un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notevole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miglioramenteo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delle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prestazioni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del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classificatore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rgbClr val="3F3F3F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C’è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un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miglioramento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circa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il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15%,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tra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le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previsionisu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blocchi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1 pixel rispetto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alle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previsioni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su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blocchi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5</a:t>
            </a:r>
            <a:r>
              <a:rPr lang="en-US" altLang="ko-KR" sz="1200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x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5 pixel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EAD6-EC88-4E2F-A758-16F0A228B388}"/>
              </a:ext>
            </a:extLst>
          </p:cNvPr>
          <p:cNvSpPr txBox="1"/>
          <p:nvPr/>
        </p:nvSpPr>
        <p:spPr>
          <a:xfrm>
            <a:off x="4328512" y="234795"/>
            <a:ext cx="48127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rgbClr val="EB494B"/>
                </a:solidFill>
                <a:cs typeface="Arial" pitchFamily="34" charset="0"/>
              </a:rPr>
              <a:t>Grafico</a:t>
            </a:r>
            <a:r>
              <a:rPr lang="en-US" altLang="ko-KR" sz="2800" b="1" dirty="0">
                <a:solidFill>
                  <a:srgbClr val="404040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rgbClr val="404040"/>
                </a:solidFill>
                <a:cs typeface="Arial" pitchFamily="34" charset="0"/>
              </a:rPr>
              <a:t>delle</a:t>
            </a:r>
            <a:r>
              <a:rPr lang="en-US" altLang="ko-KR" sz="2800" b="1" dirty="0">
                <a:solidFill>
                  <a:srgbClr val="404040"/>
                </a:solidFill>
                <a:cs typeface="Arial" pitchFamily="34" charset="0"/>
              </a:rPr>
              <a:t> performances</a:t>
            </a:r>
            <a:endParaRPr lang="ko-KR" altLang="en-US" sz="2800" b="1" dirty="0">
              <a:solidFill>
                <a:srgbClr val="40404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26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CB5819F0-05C3-4729-8D0A-580ED121B657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076465F-A64D-4165-8CD9-71C03DDA13CC}"/>
              </a:ext>
            </a:extLst>
          </p:cNvPr>
          <p:cNvSpPr/>
          <p:nvPr/>
        </p:nvSpPr>
        <p:spPr>
          <a:xfrm>
            <a:off x="4860034" y="1131590"/>
            <a:ext cx="4283966" cy="2880320"/>
          </a:xfrm>
          <a:prstGeom prst="rect">
            <a:avLst/>
          </a:prstGeom>
          <a:solidFill>
            <a:srgbClr val="D84D4E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1D44971-FADE-4858-BC46-1AB9E41A7E58}"/>
              </a:ext>
            </a:extLst>
          </p:cNvPr>
          <p:cNvSpPr/>
          <p:nvPr/>
        </p:nvSpPr>
        <p:spPr>
          <a:xfrm>
            <a:off x="5804380" y="0"/>
            <a:ext cx="3339620" cy="5143500"/>
          </a:xfrm>
          <a:prstGeom prst="rect">
            <a:avLst/>
          </a:prstGeom>
          <a:solidFill>
            <a:schemeClr val="bg1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3776" y="1360"/>
            <a:ext cx="4283965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Skin Detection  e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Skin Segmentation </a:t>
            </a:r>
          </a:p>
          <a:p>
            <a:pPr marL="0" indent="0">
              <a:buNone/>
            </a:pPr>
            <a:r>
              <a:rPr lang="en-US" altLang="ko-KR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Introduzione</a:t>
            </a:r>
            <a:endParaRPr lang="en-US" altLang="ko-KR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851670"/>
            <a:ext cx="390922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La Skin Detection è </a:t>
            </a:r>
            <a:r>
              <a:rPr lang="en-US" altLang="ko-KR" sz="2400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il</a:t>
            </a:r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punto di </a:t>
            </a:r>
            <a:r>
              <a:rPr lang="en-US" altLang="ko-KR" sz="2400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partenza</a:t>
            </a:r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per la Skin Segmentation, e </a:t>
            </a:r>
            <a:r>
              <a:rPr lang="en-US" altLang="ko-KR" sz="2400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può</a:t>
            </a:r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essere</a:t>
            </a:r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utile </a:t>
            </a:r>
            <a:r>
              <a:rPr lang="en-US" altLang="ko-KR" sz="2400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nei</a:t>
            </a:r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contesti</a:t>
            </a:r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più</a:t>
            </a:r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svariati</a:t>
            </a:r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, come face recognition, hand gesture </a:t>
            </a:r>
            <a:r>
              <a:rPr lang="en-US" altLang="ko-KR" sz="2400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analisi</a:t>
            </a:r>
            <a:r>
              <a:rPr lang="en-US" altLang="ko-KR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, e naked people detection.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C073DECE-7D48-4D6A-80B6-142DC2C93680}"/>
              </a:ext>
            </a:extLst>
          </p:cNvPr>
          <p:cNvSpPr txBox="1"/>
          <p:nvPr/>
        </p:nvSpPr>
        <p:spPr>
          <a:xfrm>
            <a:off x="6020865" y="171093"/>
            <a:ext cx="2906650" cy="48013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Skin Detection e Skin Segmentation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sono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due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problemi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correlati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,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che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riguardano</a:t>
            </a:r>
            <a:endParaRPr lang="en-US" altLang="ko-KR" b="1" dirty="0">
              <a:solidFill>
                <a:srgbClr val="3F3F3F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l’individuazione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pelle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umana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all’interno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immagini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</a:p>
          <a:p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Nonostante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siano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strettamente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correlate, non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sono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esattamente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la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stessa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cosa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:</a:t>
            </a:r>
          </a:p>
          <a:p>
            <a:endParaRPr lang="en-US" altLang="ko-KR" b="1" dirty="0">
              <a:solidFill>
                <a:srgbClr val="3F3F3F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Skin Detection: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consiste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nel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determinare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se una data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regione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di pixel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contiene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pelle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o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meno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F3F3F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Skin Segmentation: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consiste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nel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determinare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confini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delle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regioni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cutanee</a:t>
            </a:r>
            <a:r>
              <a:rPr lang="en-US" altLang="ko-KR" b="1" dirty="0">
                <a:solidFill>
                  <a:srgbClr val="3F3F3F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89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A3360203-13D4-40A8-89B0-276490694509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E57E7A5-2859-46A0-810F-04E4FAB3DDD8}"/>
              </a:ext>
            </a:extLst>
          </p:cNvPr>
          <p:cNvSpPr/>
          <p:nvPr/>
        </p:nvSpPr>
        <p:spPr>
          <a:xfrm>
            <a:off x="5508103" y="2333359"/>
            <a:ext cx="3635897" cy="2810141"/>
          </a:xfrm>
          <a:prstGeom prst="rect">
            <a:avLst/>
          </a:prstGeom>
          <a:solidFill>
            <a:srgbClr val="D84D4E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oup 8"/>
          <p:cNvGrpSpPr/>
          <p:nvPr/>
        </p:nvGrpSpPr>
        <p:grpSpPr>
          <a:xfrm>
            <a:off x="156806" y="344260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10" name="Oval 9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ADBF30C9-8308-41BE-84CA-A37556382D74}"/>
              </a:ext>
            </a:extLst>
          </p:cNvPr>
          <p:cNvSpPr/>
          <p:nvPr/>
        </p:nvSpPr>
        <p:spPr>
          <a:xfrm rot="10800000" flipH="1">
            <a:off x="5198091" y="0"/>
            <a:ext cx="4059170" cy="5143500"/>
          </a:xfrm>
          <a:custGeom>
            <a:avLst/>
            <a:gdLst>
              <a:gd name="connsiteX0" fmla="*/ 2036619 w 4000500"/>
              <a:gd name="connsiteY0" fmla="*/ 20782 h 5205846"/>
              <a:gd name="connsiteX1" fmla="*/ 0 w 4000500"/>
              <a:gd name="connsiteY1" fmla="*/ 5185064 h 5205846"/>
              <a:gd name="connsiteX2" fmla="*/ 4000500 w 4000500"/>
              <a:gd name="connsiteY2" fmla="*/ 5205846 h 5205846"/>
              <a:gd name="connsiteX3" fmla="*/ 3938155 w 4000500"/>
              <a:gd name="connsiteY3" fmla="*/ 0 h 5205846"/>
              <a:gd name="connsiteX4" fmla="*/ 2036619 w 4000500"/>
              <a:gd name="connsiteY4" fmla="*/ 20782 h 520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0" h="5205846">
                <a:moveTo>
                  <a:pt x="2036619" y="20782"/>
                </a:moveTo>
                <a:lnTo>
                  <a:pt x="0" y="5185064"/>
                </a:lnTo>
                <a:lnTo>
                  <a:pt x="4000500" y="5205846"/>
                </a:lnTo>
                <a:lnTo>
                  <a:pt x="3938155" y="0"/>
                </a:lnTo>
                <a:lnTo>
                  <a:pt x="2036619" y="20782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8083669" y="896838"/>
            <a:ext cx="999728" cy="994953"/>
            <a:chOff x="6127601" y="487152"/>
            <a:chExt cx="999728" cy="994953"/>
          </a:xfrm>
        </p:grpSpPr>
        <p:sp>
          <p:nvSpPr>
            <p:cNvPr id="6" name="Oval 5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4E3EC58D-9850-4018-900A-212EBF78BEC8}"/>
              </a:ext>
            </a:extLst>
          </p:cNvPr>
          <p:cNvSpPr txBox="1"/>
          <p:nvPr/>
        </p:nvSpPr>
        <p:spPr>
          <a:xfrm>
            <a:off x="234535" y="2151216"/>
            <a:ext cx="485029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Con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risultati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presentati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,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possiamo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concludere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che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il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numero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di pixel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contigui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in input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all’algoritmo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di skin-detection, ha un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impatto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considrevole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sulle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performance del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classificatore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.  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4B960B35-DE38-44FC-B64D-87F6099F2A09}"/>
              </a:ext>
            </a:extLst>
          </p:cNvPr>
          <p:cNvSpPr txBox="1"/>
          <p:nvPr/>
        </p:nvSpPr>
        <p:spPr>
          <a:xfrm>
            <a:off x="5492651" y="188955"/>
            <a:ext cx="24637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rgbClr val="D84D4E"/>
                </a:solidFill>
                <a:cs typeface="Arial" pitchFamily="34" charset="0"/>
              </a:rPr>
              <a:t>Conclusioni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210594C-4D3F-42FE-A91B-D05F62E4DA25}"/>
              </a:ext>
            </a:extLst>
          </p:cNvPr>
          <p:cNvSpPr txBox="1"/>
          <p:nvPr/>
        </p:nvSpPr>
        <p:spPr>
          <a:xfrm>
            <a:off x="5854863" y="608370"/>
            <a:ext cx="10947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finali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B1006B45-F2C4-4F6E-9C44-05FF7DA2FCC9}"/>
              </a:ext>
            </a:extLst>
          </p:cNvPr>
          <p:cNvSpPr txBox="1"/>
          <p:nvPr/>
        </p:nvSpPr>
        <p:spPr>
          <a:xfrm>
            <a:off x="256957" y="822460"/>
            <a:ext cx="485029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risultati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migliori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sono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stati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ottenuti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con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blocchi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taglia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20</a:t>
            </a:r>
            <a:r>
              <a:rPr lang="en-US" altLang="ko-KR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x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20 con circa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il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69 % di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accuratezza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3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33">
            <a:extLst>
              <a:ext uri="{FF2B5EF4-FFF2-40B4-BE49-F238E27FC236}">
                <a16:creationId xmlns:a16="http://schemas.microsoft.com/office/drawing/2014/main" id="{65C25F75-94D3-4972-B8E5-5F25052066DC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oup 9"/>
          <p:cNvGrpSpPr/>
          <p:nvPr/>
        </p:nvGrpSpPr>
        <p:grpSpPr>
          <a:xfrm>
            <a:off x="2247813" y="790714"/>
            <a:ext cx="5929808" cy="5929808"/>
            <a:chOff x="3106688" y="1611263"/>
            <a:chExt cx="2930624" cy="2930624"/>
          </a:xfrm>
          <a:solidFill>
            <a:srgbClr val="EB494B"/>
          </a:solidFill>
        </p:grpSpPr>
        <p:sp>
          <p:nvSpPr>
            <p:cNvPr id="4" name="Block Arc 3"/>
            <p:cNvSpPr/>
            <p:nvPr/>
          </p:nvSpPr>
          <p:spPr>
            <a:xfrm>
              <a:off x="3106688" y="1611263"/>
              <a:ext cx="2930624" cy="2930624"/>
            </a:xfrm>
            <a:prstGeom prst="blockArc">
              <a:avLst>
                <a:gd name="adj1" fmla="val 7959705"/>
                <a:gd name="adj2" fmla="val 2586138"/>
                <a:gd name="adj3" fmla="val 65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13830327">
              <a:off x="5230269" y="3931869"/>
              <a:ext cx="396900" cy="3421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26">
            <a:extLst>
              <a:ext uri="{FF2B5EF4-FFF2-40B4-BE49-F238E27FC236}">
                <a16:creationId xmlns:a16="http://schemas.microsoft.com/office/drawing/2014/main" id="{BDAA2E09-1FA6-42D0-B399-5482FA6461B4}"/>
              </a:ext>
            </a:extLst>
          </p:cNvPr>
          <p:cNvSpPr txBox="1"/>
          <p:nvPr/>
        </p:nvSpPr>
        <p:spPr>
          <a:xfrm>
            <a:off x="145618" y="118642"/>
            <a:ext cx="273072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Ecco un </a:t>
            </a:r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esempio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C18190C-095D-46F8-92C1-FBA5CB8A2064}"/>
              </a:ext>
            </a:extLst>
          </p:cNvPr>
          <p:cNvSpPr/>
          <p:nvPr/>
        </p:nvSpPr>
        <p:spPr>
          <a:xfrm>
            <a:off x="1560240" y="790714"/>
            <a:ext cx="5929808" cy="59298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FEC53A3-9B83-4DF8-8E16-D8A89DF8E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94" y="3487724"/>
            <a:ext cx="1086658" cy="163564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6F5CA3A-A747-418C-9E1C-CA66B80DF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57" y="1092879"/>
            <a:ext cx="1086658" cy="163564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CDFB3A0-2B62-4B43-A9ED-C6667EE0A0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65" y="123478"/>
            <a:ext cx="1086658" cy="1635646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2E71ED7-8AAA-46B5-801D-2A96287242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77" y="914303"/>
            <a:ext cx="1086658" cy="1635646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70E56A0-7551-499B-BCAC-10C8BCE2F8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436123"/>
            <a:ext cx="1086658" cy="163564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062F403-A52E-4BC4-AD7D-89168B7F1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60" y="1928231"/>
            <a:ext cx="2097287" cy="31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33">
            <a:extLst>
              <a:ext uri="{FF2B5EF4-FFF2-40B4-BE49-F238E27FC236}">
                <a16:creationId xmlns:a16="http://schemas.microsoft.com/office/drawing/2014/main" id="{65C25F75-94D3-4972-B8E5-5F25052066DC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oup 9"/>
          <p:cNvGrpSpPr/>
          <p:nvPr/>
        </p:nvGrpSpPr>
        <p:grpSpPr>
          <a:xfrm>
            <a:off x="2247813" y="790714"/>
            <a:ext cx="5929808" cy="5929808"/>
            <a:chOff x="3106688" y="1611263"/>
            <a:chExt cx="2930624" cy="2930624"/>
          </a:xfrm>
          <a:solidFill>
            <a:srgbClr val="EB494B"/>
          </a:solidFill>
        </p:grpSpPr>
        <p:sp>
          <p:nvSpPr>
            <p:cNvPr id="4" name="Block Arc 3"/>
            <p:cNvSpPr/>
            <p:nvPr/>
          </p:nvSpPr>
          <p:spPr>
            <a:xfrm>
              <a:off x="3106688" y="1611263"/>
              <a:ext cx="2930624" cy="2930624"/>
            </a:xfrm>
            <a:prstGeom prst="blockArc">
              <a:avLst>
                <a:gd name="adj1" fmla="val 7959705"/>
                <a:gd name="adj2" fmla="val 2586138"/>
                <a:gd name="adj3" fmla="val 65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13830327">
              <a:off x="5230269" y="3931869"/>
              <a:ext cx="396900" cy="3421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26">
            <a:extLst>
              <a:ext uri="{FF2B5EF4-FFF2-40B4-BE49-F238E27FC236}">
                <a16:creationId xmlns:a16="http://schemas.microsoft.com/office/drawing/2014/main" id="{BDAA2E09-1FA6-42D0-B399-5482FA6461B4}"/>
              </a:ext>
            </a:extLst>
          </p:cNvPr>
          <p:cNvSpPr txBox="1"/>
          <p:nvPr/>
        </p:nvSpPr>
        <p:spPr>
          <a:xfrm>
            <a:off x="145618" y="118642"/>
            <a:ext cx="273072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Ecco un </a:t>
            </a:r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esempio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C18190C-095D-46F8-92C1-FBA5CB8A2064}"/>
              </a:ext>
            </a:extLst>
          </p:cNvPr>
          <p:cNvSpPr/>
          <p:nvPr/>
        </p:nvSpPr>
        <p:spPr>
          <a:xfrm>
            <a:off x="1560240" y="790714"/>
            <a:ext cx="5929808" cy="59298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AC06C2-7816-425D-8DEB-3AFE40A06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02" y="2150928"/>
            <a:ext cx="2198830" cy="279801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3D41F14-84C9-4C4B-8044-13DCB8E62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97" y="2994083"/>
            <a:ext cx="1678649" cy="21360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9D85682-7724-4D14-A704-4010A65BD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80" y="2976256"/>
            <a:ext cx="1678649" cy="213608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8311EEE-57A2-4986-AECF-BAABD1010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38" y="604338"/>
            <a:ext cx="1678649" cy="213608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8AB9880-F691-4941-AA7F-E60050209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21" y="-102809"/>
            <a:ext cx="1678649" cy="213608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DFDAF67-069A-440C-A349-321CB5BB1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90" y="755081"/>
            <a:ext cx="1678649" cy="21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e 7">
            <a:extLst>
              <a:ext uri="{FF2B5EF4-FFF2-40B4-BE49-F238E27FC236}">
                <a16:creationId xmlns:a16="http://schemas.microsoft.com/office/drawing/2014/main" id="{4781AFF1-D8FB-4C12-8D68-79D957B6AA90}"/>
              </a:ext>
            </a:extLst>
          </p:cNvPr>
          <p:cNvSpPr/>
          <p:nvPr/>
        </p:nvSpPr>
        <p:spPr>
          <a:xfrm>
            <a:off x="2026641" y="212619"/>
            <a:ext cx="4785452" cy="4785452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915FA6A-21D3-49FE-9A26-72D80D516B4E}"/>
              </a:ext>
            </a:extLst>
          </p:cNvPr>
          <p:cNvSpPr/>
          <p:nvPr/>
        </p:nvSpPr>
        <p:spPr>
          <a:xfrm>
            <a:off x="2372856" y="443692"/>
            <a:ext cx="4323306" cy="432330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BC34226-0989-48FF-86D1-1D753B18A15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771800" y="1808121"/>
            <a:ext cx="4559839" cy="1412102"/>
          </a:xfrm>
        </p:spPr>
        <p:txBody>
          <a:bodyPr/>
          <a:lstStyle/>
          <a:p>
            <a:r>
              <a:rPr lang="en-US" sz="4400" b="1" dirty="0" err="1"/>
              <a:t>Grazie</a:t>
            </a:r>
            <a:r>
              <a:rPr lang="en-US" sz="4400" b="1" dirty="0"/>
              <a:t> per</a:t>
            </a:r>
            <a:br>
              <a:rPr lang="en-US" sz="4400" b="1" dirty="0"/>
            </a:br>
            <a:r>
              <a:rPr lang="en-US" sz="4400" b="1" dirty="0" err="1"/>
              <a:t>L’attenzione</a:t>
            </a:r>
            <a:endParaRPr lang="en-US" sz="4400" b="1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2CA8317C-ED0D-4D49-9DDC-509631AEBC2A}"/>
              </a:ext>
            </a:extLst>
          </p:cNvPr>
          <p:cNvSpPr/>
          <p:nvPr/>
        </p:nvSpPr>
        <p:spPr>
          <a:xfrm>
            <a:off x="6051821" y="963838"/>
            <a:ext cx="713232" cy="7132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B4D99EB-7DA0-4711-AE3A-BCB49661D4C3}"/>
              </a:ext>
            </a:extLst>
          </p:cNvPr>
          <p:cNvSpPr/>
          <p:nvPr/>
        </p:nvSpPr>
        <p:spPr>
          <a:xfrm>
            <a:off x="6743202" y="805108"/>
            <a:ext cx="317459" cy="3174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E08475D-3D75-490A-B25C-58DBEC45B9F6}"/>
              </a:ext>
            </a:extLst>
          </p:cNvPr>
          <p:cNvSpPr/>
          <p:nvPr/>
        </p:nvSpPr>
        <p:spPr>
          <a:xfrm>
            <a:off x="6345557" y="660193"/>
            <a:ext cx="155305" cy="1553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36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7AD3BF47-4514-4CE2-9E4A-F50A8D521625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C0B81353-489D-429A-9B8B-1067818468EB}"/>
              </a:ext>
            </a:extLst>
          </p:cNvPr>
          <p:cNvSpPr/>
          <p:nvPr/>
        </p:nvSpPr>
        <p:spPr>
          <a:xfrm>
            <a:off x="1319450" y="-35793"/>
            <a:ext cx="7902483" cy="5236152"/>
          </a:xfrm>
          <a:custGeom>
            <a:avLst/>
            <a:gdLst>
              <a:gd name="connsiteX0" fmla="*/ 0 w 7855528"/>
              <a:gd name="connsiteY0" fmla="*/ 4187536 h 4197927"/>
              <a:gd name="connsiteX1" fmla="*/ 2639291 w 7855528"/>
              <a:gd name="connsiteY1" fmla="*/ 0 h 4197927"/>
              <a:gd name="connsiteX2" fmla="*/ 7824355 w 7855528"/>
              <a:gd name="connsiteY2" fmla="*/ 20781 h 4197927"/>
              <a:gd name="connsiteX3" fmla="*/ 7855528 w 7855528"/>
              <a:gd name="connsiteY3" fmla="*/ 4197927 h 4197927"/>
              <a:gd name="connsiteX4" fmla="*/ 0 w 7855528"/>
              <a:gd name="connsiteY4" fmla="*/ 4187536 h 4197927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24355 w 7855528"/>
              <a:gd name="connsiteY2" fmla="*/ 1039956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05419 w 7855528"/>
              <a:gd name="connsiteY2" fmla="*/ 1731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528" h="5236152">
                <a:moveTo>
                  <a:pt x="0" y="5225761"/>
                </a:moveTo>
                <a:cubicBezTo>
                  <a:pt x="1069132" y="3483841"/>
                  <a:pt x="2223479" y="1780020"/>
                  <a:pt x="3207395" y="0"/>
                </a:cubicBezTo>
                <a:lnTo>
                  <a:pt x="7805419" y="20781"/>
                </a:lnTo>
                <a:lnTo>
                  <a:pt x="7855528" y="5236152"/>
                </a:lnTo>
                <a:lnTo>
                  <a:pt x="0" y="52257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ounded Rectangle 3"/>
          <p:cNvSpPr/>
          <p:nvPr/>
        </p:nvSpPr>
        <p:spPr>
          <a:xfrm>
            <a:off x="2411759" y="301402"/>
            <a:ext cx="6763219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 of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Contnet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9" y="1901920"/>
            <a:ext cx="417646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Obiettivo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progetto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BACE95C2-99F5-4F7E-9924-04B30E434DE6}"/>
              </a:ext>
            </a:extLst>
          </p:cNvPr>
          <p:cNvGrpSpPr/>
          <p:nvPr/>
        </p:nvGrpSpPr>
        <p:grpSpPr>
          <a:xfrm>
            <a:off x="1475656" y="1265359"/>
            <a:ext cx="2987180" cy="3072844"/>
            <a:chOff x="539552" y="1375207"/>
            <a:chExt cx="3240360" cy="3333284"/>
          </a:xfrm>
        </p:grpSpPr>
        <p:sp>
          <p:nvSpPr>
            <p:cNvPr id="30" name="Right Arrow 3">
              <a:extLst>
                <a:ext uri="{FF2B5EF4-FFF2-40B4-BE49-F238E27FC236}">
                  <a16:creationId xmlns:a16="http://schemas.microsoft.com/office/drawing/2014/main" id="{2764B999-981F-4120-9ACD-D2124BB0B4E7}"/>
                </a:ext>
              </a:extLst>
            </p:cNvPr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48FA267-6E21-465C-8E61-643267BC9B72}"/>
                </a:ext>
              </a:extLst>
            </p:cNvPr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AD954CB2-153A-460A-BD58-6286FC234BC9}"/>
                </a:ext>
              </a:extLst>
            </p:cNvPr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3017F2F4-50E9-4DA5-939C-B27317DD67E9}"/>
                </a:ext>
              </a:extLst>
            </p:cNvPr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9C7A2EB6-6BB4-474C-84ED-9983D51C3CE9}"/>
                </a:ext>
              </a:extLst>
            </p:cNvPr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Right Arrow 9">
              <a:extLst>
                <a:ext uri="{FF2B5EF4-FFF2-40B4-BE49-F238E27FC236}">
                  <a16:creationId xmlns:a16="http://schemas.microsoft.com/office/drawing/2014/main" id="{BCCB7814-1F14-4626-8EFE-59CC7DA57C7A}"/>
                </a:ext>
              </a:extLst>
            </p:cNvPr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ight Arrow 10">
              <a:extLst>
                <a:ext uri="{FF2B5EF4-FFF2-40B4-BE49-F238E27FC236}">
                  <a16:creationId xmlns:a16="http://schemas.microsoft.com/office/drawing/2014/main" id="{2F509BD9-614D-4B49-B44F-A2618DD3C350}"/>
                </a:ext>
              </a:extLst>
            </p:cNvPr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ight Arrow 11">
              <a:extLst>
                <a:ext uri="{FF2B5EF4-FFF2-40B4-BE49-F238E27FC236}">
                  <a16:creationId xmlns:a16="http://schemas.microsoft.com/office/drawing/2014/main" id="{1EB079C1-C2E3-44AE-BF12-F8BFE6F236D9}"/>
                </a:ext>
              </a:extLst>
            </p:cNvPr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Rectangle 9">
            <a:extLst>
              <a:ext uri="{FF2B5EF4-FFF2-40B4-BE49-F238E27FC236}">
                <a16:creationId xmlns:a16="http://schemas.microsoft.com/office/drawing/2014/main" id="{08F34A1E-F600-49B5-B759-06D5FF3F4E04}"/>
              </a:ext>
            </a:extLst>
          </p:cNvPr>
          <p:cNvSpPr/>
          <p:nvPr/>
        </p:nvSpPr>
        <p:spPr>
          <a:xfrm>
            <a:off x="2794377" y="2193448"/>
            <a:ext cx="430779" cy="40324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Chord 14">
            <a:extLst>
              <a:ext uri="{FF2B5EF4-FFF2-40B4-BE49-F238E27FC236}">
                <a16:creationId xmlns:a16="http://schemas.microsoft.com/office/drawing/2014/main" id="{82C42451-90E6-40E2-8972-66A78666AAC8}"/>
              </a:ext>
            </a:extLst>
          </p:cNvPr>
          <p:cNvSpPr/>
          <p:nvPr/>
        </p:nvSpPr>
        <p:spPr>
          <a:xfrm>
            <a:off x="3322034" y="1450834"/>
            <a:ext cx="417038" cy="526268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99046610-B1F8-43CE-85E2-6F8DF3174DF6}"/>
              </a:ext>
            </a:extLst>
          </p:cNvPr>
          <p:cNvSpPr/>
          <p:nvPr/>
        </p:nvSpPr>
        <p:spPr>
          <a:xfrm rot="2700000">
            <a:off x="2304772" y="2827888"/>
            <a:ext cx="357830" cy="4881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Donut 24">
            <a:extLst>
              <a:ext uri="{FF2B5EF4-FFF2-40B4-BE49-F238E27FC236}">
                <a16:creationId xmlns:a16="http://schemas.microsoft.com/office/drawing/2014/main" id="{6EB0505A-61EF-40EC-9A51-2329F1B5CBFD}"/>
              </a:ext>
            </a:extLst>
          </p:cNvPr>
          <p:cNvSpPr/>
          <p:nvPr/>
        </p:nvSpPr>
        <p:spPr>
          <a:xfrm>
            <a:off x="1746987" y="3573234"/>
            <a:ext cx="401341" cy="40460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D3A5F7ED-3155-4C60-9F09-954CBEA616BF}"/>
              </a:ext>
            </a:extLst>
          </p:cNvPr>
          <p:cNvSpPr txBox="1"/>
          <p:nvPr/>
        </p:nvSpPr>
        <p:spPr>
          <a:xfrm>
            <a:off x="4087179" y="2540891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Dell’Arte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51E45F1F-8546-418D-8D43-5461B564D469}"/>
              </a:ext>
            </a:extLst>
          </p:cNvPr>
          <p:cNvSpPr txBox="1"/>
          <p:nvPr/>
        </p:nvSpPr>
        <p:spPr>
          <a:xfrm>
            <a:off x="3400727" y="3239210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Dell’Algoritmo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E66E6470-417E-4DF2-B595-B78AB5D54CCF}"/>
              </a:ext>
            </a:extLst>
          </p:cNvPr>
          <p:cNvSpPr txBox="1"/>
          <p:nvPr/>
        </p:nvSpPr>
        <p:spPr>
          <a:xfrm>
            <a:off x="2904429" y="3962806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Risultati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ottenuti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85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7AD3BF47-4514-4CE2-9E4A-F50A8D521625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C0B81353-489D-429A-9B8B-1067818468EB}"/>
              </a:ext>
            </a:extLst>
          </p:cNvPr>
          <p:cNvSpPr/>
          <p:nvPr/>
        </p:nvSpPr>
        <p:spPr>
          <a:xfrm>
            <a:off x="1319450" y="-35793"/>
            <a:ext cx="7902483" cy="5236152"/>
          </a:xfrm>
          <a:custGeom>
            <a:avLst/>
            <a:gdLst>
              <a:gd name="connsiteX0" fmla="*/ 0 w 7855528"/>
              <a:gd name="connsiteY0" fmla="*/ 4187536 h 4197927"/>
              <a:gd name="connsiteX1" fmla="*/ 2639291 w 7855528"/>
              <a:gd name="connsiteY1" fmla="*/ 0 h 4197927"/>
              <a:gd name="connsiteX2" fmla="*/ 7824355 w 7855528"/>
              <a:gd name="connsiteY2" fmla="*/ 20781 h 4197927"/>
              <a:gd name="connsiteX3" fmla="*/ 7855528 w 7855528"/>
              <a:gd name="connsiteY3" fmla="*/ 4197927 h 4197927"/>
              <a:gd name="connsiteX4" fmla="*/ 0 w 7855528"/>
              <a:gd name="connsiteY4" fmla="*/ 4187536 h 4197927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24355 w 7855528"/>
              <a:gd name="connsiteY2" fmla="*/ 1039956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05419 w 7855528"/>
              <a:gd name="connsiteY2" fmla="*/ 1731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528" h="5236152">
                <a:moveTo>
                  <a:pt x="0" y="5225761"/>
                </a:moveTo>
                <a:cubicBezTo>
                  <a:pt x="1069132" y="3483841"/>
                  <a:pt x="2223479" y="1780020"/>
                  <a:pt x="3207395" y="0"/>
                </a:cubicBezTo>
                <a:lnTo>
                  <a:pt x="7805419" y="20781"/>
                </a:lnTo>
                <a:lnTo>
                  <a:pt x="7855528" y="5236152"/>
                </a:lnTo>
                <a:lnTo>
                  <a:pt x="0" y="52257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ounded Rectangle 3"/>
          <p:cNvSpPr/>
          <p:nvPr/>
        </p:nvSpPr>
        <p:spPr>
          <a:xfrm>
            <a:off x="2411759" y="301402"/>
            <a:ext cx="6763219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 of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Contnet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9" y="1901920"/>
            <a:ext cx="417646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Obiettivo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progetto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BACE95C2-99F5-4F7E-9924-04B30E434DE6}"/>
              </a:ext>
            </a:extLst>
          </p:cNvPr>
          <p:cNvGrpSpPr/>
          <p:nvPr/>
        </p:nvGrpSpPr>
        <p:grpSpPr>
          <a:xfrm>
            <a:off x="1475656" y="1265359"/>
            <a:ext cx="2987180" cy="3072844"/>
            <a:chOff x="539552" y="1375207"/>
            <a:chExt cx="3240360" cy="3333284"/>
          </a:xfrm>
        </p:grpSpPr>
        <p:sp>
          <p:nvSpPr>
            <p:cNvPr id="30" name="Right Arrow 3">
              <a:extLst>
                <a:ext uri="{FF2B5EF4-FFF2-40B4-BE49-F238E27FC236}">
                  <a16:creationId xmlns:a16="http://schemas.microsoft.com/office/drawing/2014/main" id="{2764B999-981F-4120-9ACD-D2124BB0B4E7}"/>
                </a:ext>
              </a:extLst>
            </p:cNvPr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48FA267-6E21-465C-8E61-643267BC9B72}"/>
                </a:ext>
              </a:extLst>
            </p:cNvPr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AD954CB2-153A-460A-BD58-6286FC234BC9}"/>
                </a:ext>
              </a:extLst>
            </p:cNvPr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3017F2F4-50E9-4DA5-939C-B27317DD67E9}"/>
                </a:ext>
              </a:extLst>
            </p:cNvPr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9C7A2EB6-6BB4-474C-84ED-9983D51C3CE9}"/>
                </a:ext>
              </a:extLst>
            </p:cNvPr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Right Arrow 9">
              <a:extLst>
                <a:ext uri="{FF2B5EF4-FFF2-40B4-BE49-F238E27FC236}">
                  <a16:creationId xmlns:a16="http://schemas.microsoft.com/office/drawing/2014/main" id="{BCCB7814-1F14-4626-8EFE-59CC7DA57C7A}"/>
                </a:ext>
              </a:extLst>
            </p:cNvPr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ight Arrow 10">
              <a:extLst>
                <a:ext uri="{FF2B5EF4-FFF2-40B4-BE49-F238E27FC236}">
                  <a16:creationId xmlns:a16="http://schemas.microsoft.com/office/drawing/2014/main" id="{2F509BD9-614D-4B49-B44F-A2618DD3C350}"/>
                </a:ext>
              </a:extLst>
            </p:cNvPr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ight Arrow 11">
              <a:extLst>
                <a:ext uri="{FF2B5EF4-FFF2-40B4-BE49-F238E27FC236}">
                  <a16:creationId xmlns:a16="http://schemas.microsoft.com/office/drawing/2014/main" id="{1EB079C1-C2E3-44AE-BF12-F8BFE6F236D9}"/>
                </a:ext>
              </a:extLst>
            </p:cNvPr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Rectangle 9">
            <a:extLst>
              <a:ext uri="{FF2B5EF4-FFF2-40B4-BE49-F238E27FC236}">
                <a16:creationId xmlns:a16="http://schemas.microsoft.com/office/drawing/2014/main" id="{08F34A1E-F600-49B5-B759-06D5FF3F4E04}"/>
              </a:ext>
            </a:extLst>
          </p:cNvPr>
          <p:cNvSpPr/>
          <p:nvPr/>
        </p:nvSpPr>
        <p:spPr>
          <a:xfrm>
            <a:off x="2794377" y="2193448"/>
            <a:ext cx="430779" cy="40324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Chord 14">
            <a:extLst>
              <a:ext uri="{FF2B5EF4-FFF2-40B4-BE49-F238E27FC236}">
                <a16:creationId xmlns:a16="http://schemas.microsoft.com/office/drawing/2014/main" id="{82C42451-90E6-40E2-8972-66A78666AAC8}"/>
              </a:ext>
            </a:extLst>
          </p:cNvPr>
          <p:cNvSpPr/>
          <p:nvPr/>
        </p:nvSpPr>
        <p:spPr>
          <a:xfrm>
            <a:off x="3322034" y="1450834"/>
            <a:ext cx="417038" cy="526268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99046610-B1F8-43CE-85E2-6F8DF3174DF6}"/>
              </a:ext>
            </a:extLst>
          </p:cNvPr>
          <p:cNvSpPr/>
          <p:nvPr/>
        </p:nvSpPr>
        <p:spPr>
          <a:xfrm rot="2700000">
            <a:off x="2304772" y="2827888"/>
            <a:ext cx="357830" cy="4881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Donut 24">
            <a:extLst>
              <a:ext uri="{FF2B5EF4-FFF2-40B4-BE49-F238E27FC236}">
                <a16:creationId xmlns:a16="http://schemas.microsoft.com/office/drawing/2014/main" id="{6EB0505A-61EF-40EC-9A51-2329F1B5CBFD}"/>
              </a:ext>
            </a:extLst>
          </p:cNvPr>
          <p:cNvSpPr/>
          <p:nvPr/>
        </p:nvSpPr>
        <p:spPr>
          <a:xfrm>
            <a:off x="1746987" y="3573234"/>
            <a:ext cx="401341" cy="40460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D3A5F7ED-3155-4C60-9F09-954CBEA616BF}"/>
              </a:ext>
            </a:extLst>
          </p:cNvPr>
          <p:cNvSpPr txBox="1"/>
          <p:nvPr/>
        </p:nvSpPr>
        <p:spPr>
          <a:xfrm>
            <a:off x="4087179" y="2540891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Dell’Arte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51E45F1F-8546-418D-8D43-5461B564D469}"/>
              </a:ext>
            </a:extLst>
          </p:cNvPr>
          <p:cNvSpPr txBox="1"/>
          <p:nvPr/>
        </p:nvSpPr>
        <p:spPr>
          <a:xfrm>
            <a:off x="3400727" y="3239210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Dell’Algoritmo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E66E6470-417E-4DF2-B595-B78AB5D54CCF}"/>
              </a:ext>
            </a:extLst>
          </p:cNvPr>
          <p:cNvSpPr txBox="1"/>
          <p:nvPr/>
        </p:nvSpPr>
        <p:spPr>
          <a:xfrm>
            <a:off x="2904429" y="3962806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Risultati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ottenuti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E61BE8A-B9B9-4D61-AE20-C6C130878C81}"/>
              </a:ext>
            </a:extLst>
          </p:cNvPr>
          <p:cNvSpPr/>
          <p:nvPr/>
        </p:nvSpPr>
        <p:spPr>
          <a:xfrm>
            <a:off x="4005494" y="2571750"/>
            <a:ext cx="4176464" cy="701030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4DF6C33F-2ADF-45A8-8403-C5925F5CDFE4}"/>
              </a:ext>
            </a:extLst>
          </p:cNvPr>
          <p:cNvSpPr/>
          <p:nvPr/>
        </p:nvSpPr>
        <p:spPr>
          <a:xfrm>
            <a:off x="3504422" y="3295268"/>
            <a:ext cx="3651697" cy="506123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7A82754-AD7E-48BA-A697-5B00D526AF13}"/>
              </a:ext>
            </a:extLst>
          </p:cNvPr>
          <p:cNvSpPr/>
          <p:nvPr/>
        </p:nvSpPr>
        <p:spPr>
          <a:xfrm>
            <a:off x="2864519" y="3917935"/>
            <a:ext cx="3651697" cy="684635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5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70B3A-2324-4B04-8A5A-829B0A230DDF}"/>
              </a:ext>
            </a:extLst>
          </p:cNvPr>
          <p:cNvGrpSpPr/>
          <p:nvPr/>
        </p:nvGrpSpPr>
        <p:grpSpPr>
          <a:xfrm>
            <a:off x="0" y="2067694"/>
            <a:ext cx="6623721" cy="1368153"/>
            <a:chOff x="0" y="2067694"/>
            <a:chExt cx="6623721" cy="1368153"/>
          </a:xfrm>
        </p:grpSpPr>
        <p:sp>
          <p:nvSpPr>
            <p:cNvPr id="8" name="Ritardo 7">
              <a:extLst>
                <a:ext uri="{FF2B5EF4-FFF2-40B4-BE49-F238E27FC236}">
                  <a16:creationId xmlns:a16="http://schemas.microsoft.com/office/drawing/2014/main" id="{8F405B29-54CE-4845-A455-7B9A677BD36F}"/>
                </a:ext>
              </a:extLst>
            </p:cNvPr>
            <p:cNvSpPr/>
            <p:nvPr/>
          </p:nvSpPr>
          <p:spPr>
            <a:xfrm>
              <a:off x="4967537" y="2067695"/>
              <a:ext cx="1656184" cy="1368152"/>
            </a:xfrm>
            <a:prstGeom prst="flowChartDelay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7CC6B5BF-9190-4F48-A6DC-C35A7A06A17E}"/>
                </a:ext>
              </a:extLst>
            </p:cNvPr>
            <p:cNvSpPr/>
            <p:nvPr/>
          </p:nvSpPr>
          <p:spPr>
            <a:xfrm>
              <a:off x="0" y="2067694"/>
              <a:ext cx="4967535" cy="1368151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A6440376-3D06-46E6-864E-50F9958B0842}"/>
              </a:ext>
            </a:extLst>
          </p:cNvPr>
          <p:cNvSpPr/>
          <p:nvPr/>
        </p:nvSpPr>
        <p:spPr>
          <a:xfrm>
            <a:off x="5202862" y="2159792"/>
            <a:ext cx="1185533" cy="1183958"/>
          </a:xfrm>
          <a:prstGeom prst="ellipse">
            <a:avLst/>
          </a:prstGeom>
          <a:ln>
            <a:solidFill>
              <a:srgbClr val="40404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A7ED522-6861-40A9-8EE6-47F54F05466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00231" y="2131982"/>
            <a:ext cx="5102630" cy="1026422"/>
          </a:xfrm>
        </p:spPr>
        <p:txBody>
          <a:bodyPr/>
          <a:lstStyle/>
          <a:p>
            <a:r>
              <a:rPr lang="en-US" sz="5800" b="1" dirty="0" err="1"/>
              <a:t>Obiettivi</a:t>
            </a:r>
            <a:endParaRPr lang="en-US" sz="5800" b="1" dirty="0"/>
          </a:p>
        </p:txBody>
      </p:sp>
      <p:sp>
        <p:nvSpPr>
          <p:cNvPr id="12" name="Chord 14">
            <a:extLst>
              <a:ext uri="{FF2B5EF4-FFF2-40B4-BE49-F238E27FC236}">
                <a16:creationId xmlns:a16="http://schemas.microsoft.com/office/drawing/2014/main" id="{C02196D1-C7AD-4EEF-BC1C-D2AA791CDC2C}"/>
              </a:ext>
            </a:extLst>
          </p:cNvPr>
          <p:cNvSpPr/>
          <p:nvPr/>
        </p:nvSpPr>
        <p:spPr>
          <a:xfrm>
            <a:off x="5538847" y="2427733"/>
            <a:ext cx="513561" cy="648072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4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A3360203-13D4-40A8-89B0-276490694509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E57E7A5-2859-46A0-810F-04E4FAB3DDD8}"/>
              </a:ext>
            </a:extLst>
          </p:cNvPr>
          <p:cNvSpPr/>
          <p:nvPr/>
        </p:nvSpPr>
        <p:spPr>
          <a:xfrm>
            <a:off x="5508103" y="2333359"/>
            <a:ext cx="3635897" cy="2810141"/>
          </a:xfrm>
          <a:prstGeom prst="rect">
            <a:avLst/>
          </a:prstGeom>
          <a:solidFill>
            <a:srgbClr val="D84D4E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oup 8"/>
          <p:cNvGrpSpPr/>
          <p:nvPr/>
        </p:nvGrpSpPr>
        <p:grpSpPr>
          <a:xfrm>
            <a:off x="254853" y="411076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10" name="Oval 9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ADBF30C9-8308-41BE-84CA-A37556382D74}"/>
              </a:ext>
            </a:extLst>
          </p:cNvPr>
          <p:cNvSpPr/>
          <p:nvPr/>
        </p:nvSpPr>
        <p:spPr>
          <a:xfrm rot="10800000" flipH="1">
            <a:off x="5198091" y="0"/>
            <a:ext cx="4059170" cy="5143500"/>
          </a:xfrm>
          <a:custGeom>
            <a:avLst/>
            <a:gdLst>
              <a:gd name="connsiteX0" fmla="*/ 2036619 w 4000500"/>
              <a:gd name="connsiteY0" fmla="*/ 20782 h 5205846"/>
              <a:gd name="connsiteX1" fmla="*/ 0 w 4000500"/>
              <a:gd name="connsiteY1" fmla="*/ 5185064 h 5205846"/>
              <a:gd name="connsiteX2" fmla="*/ 4000500 w 4000500"/>
              <a:gd name="connsiteY2" fmla="*/ 5205846 h 5205846"/>
              <a:gd name="connsiteX3" fmla="*/ 3938155 w 4000500"/>
              <a:gd name="connsiteY3" fmla="*/ 0 h 5205846"/>
              <a:gd name="connsiteX4" fmla="*/ 2036619 w 4000500"/>
              <a:gd name="connsiteY4" fmla="*/ 20782 h 520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0" h="5205846">
                <a:moveTo>
                  <a:pt x="2036619" y="20782"/>
                </a:moveTo>
                <a:lnTo>
                  <a:pt x="0" y="5185064"/>
                </a:lnTo>
                <a:lnTo>
                  <a:pt x="4000500" y="5205846"/>
                </a:lnTo>
                <a:lnTo>
                  <a:pt x="3938155" y="0"/>
                </a:lnTo>
                <a:lnTo>
                  <a:pt x="2036619" y="20782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8118740" y="721057"/>
            <a:ext cx="999728" cy="994953"/>
            <a:chOff x="6127601" y="487152"/>
            <a:chExt cx="999728" cy="994953"/>
          </a:xfrm>
        </p:grpSpPr>
        <p:sp>
          <p:nvSpPr>
            <p:cNvPr id="6" name="Oval 5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4E3EC58D-9850-4018-900A-212EBF78BEC8}"/>
              </a:ext>
            </a:extLst>
          </p:cNvPr>
          <p:cNvSpPr txBox="1"/>
          <p:nvPr/>
        </p:nvSpPr>
        <p:spPr>
          <a:xfrm>
            <a:off x="498900" y="1187038"/>
            <a:ext cx="4896543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Molti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papers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riguardanti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il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problema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della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Skin Detection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focalizzano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su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algoritmi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che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lavorano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sui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singoli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pixel. Nel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nostro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lavoro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abbiamo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voluto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analizzare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l’impatto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della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dimensione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dei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blocchi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sulle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performance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degli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algoritmi</a:t>
            </a:r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4B960B35-DE38-44FC-B64D-87F6099F2A09}"/>
              </a:ext>
            </a:extLst>
          </p:cNvPr>
          <p:cNvSpPr txBox="1"/>
          <p:nvPr/>
        </p:nvSpPr>
        <p:spPr>
          <a:xfrm>
            <a:off x="5936219" y="182488"/>
            <a:ext cx="264221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rgbClr val="D84D4E"/>
                </a:solidFill>
                <a:cs typeface="Arial" pitchFamily="34" charset="0"/>
              </a:rPr>
              <a:t>Obiettivo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progetto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8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gura a mano libera: forma 43">
            <a:extLst>
              <a:ext uri="{FF2B5EF4-FFF2-40B4-BE49-F238E27FC236}">
                <a16:creationId xmlns:a16="http://schemas.microsoft.com/office/drawing/2014/main" id="{20F45251-A38D-43FD-94EC-5F51FB9EC0FD}"/>
              </a:ext>
            </a:extLst>
          </p:cNvPr>
          <p:cNvSpPr/>
          <p:nvPr/>
        </p:nvSpPr>
        <p:spPr>
          <a:xfrm flipH="1">
            <a:off x="-108520" y="-92546"/>
            <a:ext cx="7951400" cy="5324777"/>
          </a:xfrm>
          <a:custGeom>
            <a:avLst/>
            <a:gdLst>
              <a:gd name="connsiteX0" fmla="*/ 0 w 7855528"/>
              <a:gd name="connsiteY0" fmla="*/ 4187536 h 4197927"/>
              <a:gd name="connsiteX1" fmla="*/ 2639291 w 7855528"/>
              <a:gd name="connsiteY1" fmla="*/ 0 h 4197927"/>
              <a:gd name="connsiteX2" fmla="*/ 7824355 w 7855528"/>
              <a:gd name="connsiteY2" fmla="*/ 20781 h 4197927"/>
              <a:gd name="connsiteX3" fmla="*/ 7855528 w 7855528"/>
              <a:gd name="connsiteY3" fmla="*/ 4197927 h 4197927"/>
              <a:gd name="connsiteX4" fmla="*/ 0 w 7855528"/>
              <a:gd name="connsiteY4" fmla="*/ 4187536 h 4197927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24355 w 7855528"/>
              <a:gd name="connsiteY2" fmla="*/ 1039956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05419 w 7855528"/>
              <a:gd name="connsiteY2" fmla="*/ 1731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528" h="5236152">
                <a:moveTo>
                  <a:pt x="0" y="5225761"/>
                </a:moveTo>
                <a:cubicBezTo>
                  <a:pt x="1069132" y="3483841"/>
                  <a:pt x="2223479" y="1780020"/>
                  <a:pt x="3207395" y="0"/>
                </a:cubicBezTo>
                <a:lnTo>
                  <a:pt x="7805419" y="20781"/>
                </a:lnTo>
                <a:lnTo>
                  <a:pt x="7855528" y="5236152"/>
                </a:lnTo>
                <a:lnTo>
                  <a:pt x="0" y="522576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1123495" y="1365096"/>
            <a:ext cx="180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Numpy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3495" y="2569732"/>
            <a:ext cx="180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Pandas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2700000">
            <a:off x="740643" y="2798108"/>
            <a:ext cx="89795" cy="360000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32124" y="1393182"/>
            <a:ext cx="180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Scikit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Learn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97641" y="2546265"/>
            <a:ext cx="180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Pickle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Rectangle 9"/>
          <p:cNvSpPr/>
          <p:nvPr/>
        </p:nvSpPr>
        <p:spPr>
          <a:xfrm>
            <a:off x="3327322" y="2839218"/>
            <a:ext cx="264728" cy="2478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16"/>
          <p:cNvSpPr/>
          <p:nvPr/>
        </p:nvSpPr>
        <p:spPr>
          <a:xfrm rot="2700000">
            <a:off x="3359405" y="4006117"/>
            <a:ext cx="200561" cy="35956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Oval 21"/>
          <p:cNvSpPr>
            <a:spLocks noChangeAspect="1"/>
          </p:cNvSpPr>
          <p:nvPr/>
        </p:nvSpPr>
        <p:spPr>
          <a:xfrm>
            <a:off x="3327290" y="1607524"/>
            <a:ext cx="283944" cy="28631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95E492D7-70A9-4EA1-840A-B4983FC2235C}"/>
              </a:ext>
            </a:extLst>
          </p:cNvPr>
          <p:cNvSpPr/>
          <p:nvPr/>
        </p:nvSpPr>
        <p:spPr>
          <a:xfrm flipH="1">
            <a:off x="-20105" y="267992"/>
            <a:ext cx="6763219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1DE25532-AC87-4F6E-AF36-7019F437EF3E}"/>
              </a:ext>
            </a:extLst>
          </p:cNvPr>
          <p:cNvSpPr txBox="1">
            <a:spLocks/>
          </p:cNvSpPr>
          <p:nvPr/>
        </p:nvSpPr>
        <p:spPr>
          <a:xfrm>
            <a:off x="173628" y="297437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Strumenti</a:t>
            </a:r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Utilizzati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E9545B08-2BEF-4C62-9971-25164E162AB4}"/>
              </a:ext>
            </a:extLst>
          </p:cNvPr>
          <p:cNvGrpSpPr/>
          <p:nvPr/>
        </p:nvGrpSpPr>
        <p:grpSpPr>
          <a:xfrm>
            <a:off x="7599202" y="2300871"/>
            <a:ext cx="1348272" cy="1336189"/>
            <a:chOff x="7451669" y="1293223"/>
            <a:chExt cx="1575966" cy="1561843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1E57F077-F9E4-4C69-AF6C-A9AD94841C1E}"/>
                </a:ext>
              </a:extLst>
            </p:cNvPr>
            <p:cNvSpPr/>
            <p:nvPr/>
          </p:nvSpPr>
          <p:spPr>
            <a:xfrm>
              <a:off x="7451669" y="1293223"/>
              <a:ext cx="1575966" cy="1561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Immagine 46">
              <a:extLst>
                <a:ext uri="{FF2B5EF4-FFF2-40B4-BE49-F238E27FC236}">
                  <a16:creationId xmlns:a16="http://schemas.microsoft.com/office/drawing/2014/main" id="{8D6B4039-757C-4B53-8BED-01331929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034" y="1414832"/>
              <a:ext cx="1343236" cy="1343236"/>
            </a:xfrm>
            <a:prstGeom prst="rect">
              <a:avLst/>
            </a:prstGeom>
          </p:spPr>
        </p:pic>
      </p:grpSp>
      <p:pic>
        <p:nvPicPr>
          <p:cNvPr id="48" name="Immagine 47">
            <a:extLst>
              <a:ext uri="{FF2B5EF4-FFF2-40B4-BE49-F238E27FC236}">
                <a16:creationId xmlns:a16="http://schemas.microsoft.com/office/drawing/2014/main" id="{718EC8F4-1087-4A81-8585-08B624355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25" y="1253414"/>
            <a:ext cx="1121128" cy="1121128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FA6B572E-EF80-4256-B2F8-E4DD12BAD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5" y="1424465"/>
            <a:ext cx="780116" cy="753671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6023D723-591A-4C35-AF6A-AF35CBB35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5" y="2446033"/>
            <a:ext cx="907942" cy="1278531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87873418-AA7B-4CB7-A869-3189231F7C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59" y="276606"/>
            <a:ext cx="622042" cy="622042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E516816-C46D-4A4A-BCE8-56231446DD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40" y="2735533"/>
            <a:ext cx="628010" cy="9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4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7AD3BF47-4514-4CE2-9E4A-F50A8D521625}"/>
              </a:ext>
            </a:extLst>
          </p:cNvPr>
          <p:cNvSpPr/>
          <p:nvPr/>
        </p:nvSpPr>
        <p:spPr>
          <a:xfrm>
            <a:off x="-15150" y="0"/>
            <a:ext cx="9159149" cy="5143500"/>
          </a:xfrm>
          <a:prstGeom prst="rect">
            <a:avLst/>
          </a:prstGeom>
          <a:solidFill>
            <a:srgbClr val="3C3C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C0B81353-489D-429A-9B8B-1067818468EB}"/>
              </a:ext>
            </a:extLst>
          </p:cNvPr>
          <p:cNvSpPr/>
          <p:nvPr/>
        </p:nvSpPr>
        <p:spPr>
          <a:xfrm>
            <a:off x="1319450" y="-35793"/>
            <a:ext cx="7902483" cy="5236152"/>
          </a:xfrm>
          <a:custGeom>
            <a:avLst/>
            <a:gdLst>
              <a:gd name="connsiteX0" fmla="*/ 0 w 7855528"/>
              <a:gd name="connsiteY0" fmla="*/ 4187536 h 4197927"/>
              <a:gd name="connsiteX1" fmla="*/ 2639291 w 7855528"/>
              <a:gd name="connsiteY1" fmla="*/ 0 h 4197927"/>
              <a:gd name="connsiteX2" fmla="*/ 7824355 w 7855528"/>
              <a:gd name="connsiteY2" fmla="*/ 20781 h 4197927"/>
              <a:gd name="connsiteX3" fmla="*/ 7855528 w 7855528"/>
              <a:gd name="connsiteY3" fmla="*/ 4197927 h 4197927"/>
              <a:gd name="connsiteX4" fmla="*/ 0 w 7855528"/>
              <a:gd name="connsiteY4" fmla="*/ 4187536 h 4197927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24355 w 7855528"/>
              <a:gd name="connsiteY2" fmla="*/ 1039956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06711 h 5217102"/>
              <a:gd name="connsiteX1" fmla="*/ 3292611 w 7855528"/>
              <a:gd name="connsiteY1" fmla="*/ 0 h 5217102"/>
              <a:gd name="connsiteX2" fmla="*/ 7805419 w 7855528"/>
              <a:gd name="connsiteY2" fmla="*/ 1731 h 5217102"/>
              <a:gd name="connsiteX3" fmla="*/ 7855528 w 7855528"/>
              <a:gd name="connsiteY3" fmla="*/ 5217102 h 5217102"/>
              <a:gd name="connsiteX4" fmla="*/ 0 w 7855528"/>
              <a:gd name="connsiteY4" fmla="*/ 5206711 h 521710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  <a:gd name="connsiteX0" fmla="*/ 0 w 7855528"/>
              <a:gd name="connsiteY0" fmla="*/ 5225761 h 5236152"/>
              <a:gd name="connsiteX1" fmla="*/ 3207395 w 7855528"/>
              <a:gd name="connsiteY1" fmla="*/ 0 h 5236152"/>
              <a:gd name="connsiteX2" fmla="*/ 7805419 w 7855528"/>
              <a:gd name="connsiteY2" fmla="*/ 20781 h 5236152"/>
              <a:gd name="connsiteX3" fmla="*/ 7855528 w 7855528"/>
              <a:gd name="connsiteY3" fmla="*/ 5236152 h 5236152"/>
              <a:gd name="connsiteX4" fmla="*/ 0 w 7855528"/>
              <a:gd name="connsiteY4" fmla="*/ 5225761 h 523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528" h="5236152">
                <a:moveTo>
                  <a:pt x="0" y="5225761"/>
                </a:moveTo>
                <a:cubicBezTo>
                  <a:pt x="1069132" y="3483841"/>
                  <a:pt x="2223479" y="1780020"/>
                  <a:pt x="3207395" y="0"/>
                </a:cubicBezTo>
                <a:lnTo>
                  <a:pt x="7805419" y="20781"/>
                </a:lnTo>
                <a:lnTo>
                  <a:pt x="7855528" y="5236152"/>
                </a:lnTo>
                <a:lnTo>
                  <a:pt x="0" y="52257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ounded Rectangle 3"/>
          <p:cNvSpPr/>
          <p:nvPr/>
        </p:nvSpPr>
        <p:spPr>
          <a:xfrm>
            <a:off x="2411759" y="301402"/>
            <a:ext cx="6763219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 of </a:t>
            </a:r>
            <a:r>
              <a:rPr lang="en-US" sz="3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Contnet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9" y="1901920"/>
            <a:ext cx="417646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Obiettivo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progetto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BACE95C2-99F5-4F7E-9924-04B30E434DE6}"/>
              </a:ext>
            </a:extLst>
          </p:cNvPr>
          <p:cNvGrpSpPr/>
          <p:nvPr/>
        </p:nvGrpSpPr>
        <p:grpSpPr>
          <a:xfrm>
            <a:off x="1475656" y="1265359"/>
            <a:ext cx="2987180" cy="3072844"/>
            <a:chOff x="539552" y="1375207"/>
            <a:chExt cx="3240360" cy="3333284"/>
          </a:xfrm>
        </p:grpSpPr>
        <p:sp>
          <p:nvSpPr>
            <p:cNvPr id="30" name="Right Arrow 3">
              <a:extLst>
                <a:ext uri="{FF2B5EF4-FFF2-40B4-BE49-F238E27FC236}">
                  <a16:creationId xmlns:a16="http://schemas.microsoft.com/office/drawing/2014/main" id="{2764B999-981F-4120-9ACD-D2124BB0B4E7}"/>
                </a:ext>
              </a:extLst>
            </p:cNvPr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48FA267-6E21-465C-8E61-643267BC9B72}"/>
                </a:ext>
              </a:extLst>
            </p:cNvPr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AD954CB2-153A-460A-BD58-6286FC234BC9}"/>
                </a:ext>
              </a:extLst>
            </p:cNvPr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3017F2F4-50E9-4DA5-939C-B27317DD67E9}"/>
                </a:ext>
              </a:extLst>
            </p:cNvPr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Oval 4">
              <a:extLst>
                <a:ext uri="{FF2B5EF4-FFF2-40B4-BE49-F238E27FC236}">
                  <a16:creationId xmlns:a16="http://schemas.microsoft.com/office/drawing/2014/main" id="{9C7A2EB6-6BB4-474C-84ED-9983D51C3CE9}"/>
                </a:ext>
              </a:extLst>
            </p:cNvPr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Right Arrow 9">
              <a:extLst>
                <a:ext uri="{FF2B5EF4-FFF2-40B4-BE49-F238E27FC236}">
                  <a16:creationId xmlns:a16="http://schemas.microsoft.com/office/drawing/2014/main" id="{BCCB7814-1F14-4626-8EFE-59CC7DA57C7A}"/>
                </a:ext>
              </a:extLst>
            </p:cNvPr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ight Arrow 10">
              <a:extLst>
                <a:ext uri="{FF2B5EF4-FFF2-40B4-BE49-F238E27FC236}">
                  <a16:creationId xmlns:a16="http://schemas.microsoft.com/office/drawing/2014/main" id="{2F509BD9-614D-4B49-B44F-A2618DD3C350}"/>
                </a:ext>
              </a:extLst>
            </p:cNvPr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ight Arrow 11">
              <a:extLst>
                <a:ext uri="{FF2B5EF4-FFF2-40B4-BE49-F238E27FC236}">
                  <a16:creationId xmlns:a16="http://schemas.microsoft.com/office/drawing/2014/main" id="{1EB079C1-C2E3-44AE-BF12-F8BFE6F236D9}"/>
                </a:ext>
              </a:extLst>
            </p:cNvPr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Rectangle 9">
            <a:extLst>
              <a:ext uri="{FF2B5EF4-FFF2-40B4-BE49-F238E27FC236}">
                <a16:creationId xmlns:a16="http://schemas.microsoft.com/office/drawing/2014/main" id="{08F34A1E-F600-49B5-B759-06D5FF3F4E04}"/>
              </a:ext>
            </a:extLst>
          </p:cNvPr>
          <p:cNvSpPr/>
          <p:nvPr/>
        </p:nvSpPr>
        <p:spPr>
          <a:xfrm>
            <a:off x="2794377" y="2193448"/>
            <a:ext cx="430779" cy="40324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Chord 14">
            <a:extLst>
              <a:ext uri="{FF2B5EF4-FFF2-40B4-BE49-F238E27FC236}">
                <a16:creationId xmlns:a16="http://schemas.microsoft.com/office/drawing/2014/main" id="{82C42451-90E6-40E2-8972-66A78666AAC8}"/>
              </a:ext>
            </a:extLst>
          </p:cNvPr>
          <p:cNvSpPr/>
          <p:nvPr/>
        </p:nvSpPr>
        <p:spPr>
          <a:xfrm>
            <a:off x="3322034" y="1450834"/>
            <a:ext cx="417038" cy="526268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99046610-B1F8-43CE-85E2-6F8DF3174DF6}"/>
              </a:ext>
            </a:extLst>
          </p:cNvPr>
          <p:cNvSpPr/>
          <p:nvPr/>
        </p:nvSpPr>
        <p:spPr>
          <a:xfrm rot="2700000">
            <a:off x="2304772" y="2827888"/>
            <a:ext cx="357830" cy="4881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Donut 24">
            <a:extLst>
              <a:ext uri="{FF2B5EF4-FFF2-40B4-BE49-F238E27FC236}">
                <a16:creationId xmlns:a16="http://schemas.microsoft.com/office/drawing/2014/main" id="{6EB0505A-61EF-40EC-9A51-2329F1B5CBFD}"/>
              </a:ext>
            </a:extLst>
          </p:cNvPr>
          <p:cNvSpPr/>
          <p:nvPr/>
        </p:nvSpPr>
        <p:spPr>
          <a:xfrm>
            <a:off x="1746987" y="3573234"/>
            <a:ext cx="401341" cy="40460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D3A5F7ED-3155-4C60-9F09-954CBEA616BF}"/>
              </a:ext>
            </a:extLst>
          </p:cNvPr>
          <p:cNvSpPr txBox="1"/>
          <p:nvPr/>
        </p:nvSpPr>
        <p:spPr>
          <a:xfrm>
            <a:off x="4087179" y="2540891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Dell’Arte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51E45F1F-8546-418D-8D43-5461B564D469}"/>
              </a:ext>
            </a:extLst>
          </p:cNvPr>
          <p:cNvSpPr txBox="1"/>
          <p:nvPr/>
        </p:nvSpPr>
        <p:spPr>
          <a:xfrm>
            <a:off x="3400727" y="3239210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Dell’Algoritmo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E66E6470-417E-4DF2-B595-B78AB5D54CCF}"/>
              </a:ext>
            </a:extLst>
          </p:cNvPr>
          <p:cNvSpPr txBox="1"/>
          <p:nvPr/>
        </p:nvSpPr>
        <p:spPr>
          <a:xfrm>
            <a:off x="2904429" y="3962806"/>
            <a:ext cx="4032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Risultati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ottenuti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E61BE8A-B9B9-4D61-AE20-C6C130878C81}"/>
              </a:ext>
            </a:extLst>
          </p:cNvPr>
          <p:cNvSpPr/>
          <p:nvPr/>
        </p:nvSpPr>
        <p:spPr>
          <a:xfrm>
            <a:off x="4587488" y="1752995"/>
            <a:ext cx="4176464" cy="701030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4DF6C33F-2ADF-45A8-8403-C5925F5CDFE4}"/>
              </a:ext>
            </a:extLst>
          </p:cNvPr>
          <p:cNvSpPr/>
          <p:nvPr/>
        </p:nvSpPr>
        <p:spPr>
          <a:xfrm>
            <a:off x="3504422" y="3295268"/>
            <a:ext cx="3651697" cy="506123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7A82754-AD7E-48BA-A697-5B00D526AF13}"/>
              </a:ext>
            </a:extLst>
          </p:cNvPr>
          <p:cNvSpPr/>
          <p:nvPr/>
        </p:nvSpPr>
        <p:spPr>
          <a:xfrm>
            <a:off x="2864519" y="3917935"/>
            <a:ext cx="3651697" cy="684635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7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tardo 7">
            <a:extLst>
              <a:ext uri="{FF2B5EF4-FFF2-40B4-BE49-F238E27FC236}">
                <a16:creationId xmlns:a16="http://schemas.microsoft.com/office/drawing/2014/main" id="{8F405B29-54CE-4845-A455-7B9A677BD36F}"/>
              </a:ext>
            </a:extLst>
          </p:cNvPr>
          <p:cNvSpPr/>
          <p:nvPr/>
        </p:nvSpPr>
        <p:spPr>
          <a:xfrm>
            <a:off x="4967537" y="2067695"/>
            <a:ext cx="1656184" cy="1368152"/>
          </a:xfrm>
          <a:prstGeom prst="flowChartDelay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6440376-3D06-46E6-864E-50F9958B0842}"/>
              </a:ext>
            </a:extLst>
          </p:cNvPr>
          <p:cNvSpPr/>
          <p:nvPr/>
        </p:nvSpPr>
        <p:spPr>
          <a:xfrm>
            <a:off x="5202862" y="2159792"/>
            <a:ext cx="1185533" cy="1183958"/>
          </a:xfrm>
          <a:prstGeom prst="ellipse">
            <a:avLst/>
          </a:prstGeom>
          <a:ln>
            <a:solidFill>
              <a:srgbClr val="40404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CC6B5BF-9190-4F48-A6DC-C35A7A06A17E}"/>
              </a:ext>
            </a:extLst>
          </p:cNvPr>
          <p:cNvSpPr/>
          <p:nvPr/>
        </p:nvSpPr>
        <p:spPr>
          <a:xfrm>
            <a:off x="0" y="2067694"/>
            <a:ext cx="4967535" cy="13681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A7ED522-6861-40A9-8EE6-47F54F05466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00231" y="2457391"/>
            <a:ext cx="5413652" cy="1026422"/>
          </a:xfrm>
        </p:spPr>
        <p:txBody>
          <a:bodyPr/>
          <a:lstStyle/>
          <a:p>
            <a:r>
              <a:rPr lang="en-US" sz="5400" b="1" dirty="0" err="1"/>
              <a:t>Stato</a:t>
            </a:r>
            <a:r>
              <a:rPr lang="en-US" sz="5400" b="1" dirty="0"/>
              <a:t> </a:t>
            </a:r>
            <a:br>
              <a:rPr lang="en-US" sz="5400" b="1" dirty="0"/>
            </a:br>
            <a:r>
              <a:rPr lang="en-US" sz="5400" b="1" dirty="0" err="1"/>
              <a:t>dell’arte</a:t>
            </a:r>
            <a:endParaRPr lang="en-US" sz="5400" b="1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B2C0C6F-CC37-40E1-8CC2-FD944D99D9E6}"/>
              </a:ext>
            </a:extLst>
          </p:cNvPr>
          <p:cNvSpPr/>
          <p:nvPr/>
        </p:nvSpPr>
        <p:spPr>
          <a:xfrm>
            <a:off x="5513883" y="2427735"/>
            <a:ext cx="615395" cy="57606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3600</TotalTime>
  <Words>647</Words>
  <Application>Microsoft Office PowerPoint</Application>
  <PresentationFormat>Presentazione su schermo (16:9)</PresentationFormat>
  <Paragraphs>118</Paragraphs>
  <Slides>23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23</vt:i4>
      </vt:variant>
    </vt:vector>
  </HeadingPairs>
  <TitlesOfParts>
    <vt:vector size="32" baseType="lpstr">
      <vt:lpstr>맑은 고딕</vt:lpstr>
      <vt:lpstr>Agency FB</vt:lpstr>
      <vt:lpstr>Arial</vt:lpstr>
      <vt:lpstr>Arial Unicode MS</vt:lpstr>
      <vt:lpstr>Bebas Neue</vt:lpstr>
      <vt:lpstr>Calibri</vt:lpstr>
      <vt:lpstr>Cover and End Slide Master</vt:lpstr>
      <vt:lpstr>Contents Slide Master</vt:lpstr>
      <vt:lpstr>Section Break Slide Master</vt:lpstr>
      <vt:lpstr>  Skin Detection e Skin Segmentation</vt:lpstr>
      <vt:lpstr>Presentazione standard di PowerPoint</vt:lpstr>
      <vt:lpstr>Presentazione standard di PowerPoint</vt:lpstr>
      <vt:lpstr>Presentazione standard di PowerPoint</vt:lpstr>
      <vt:lpstr>Obiettivi</vt:lpstr>
      <vt:lpstr>Presentazione standard di PowerPoint</vt:lpstr>
      <vt:lpstr>Presentazione standard di PowerPoint</vt:lpstr>
      <vt:lpstr>Presentazione standard di PowerPoint</vt:lpstr>
      <vt:lpstr>Stato  dell’arte</vt:lpstr>
      <vt:lpstr>Presentazione standard di PowerPoint</vt:lpstr>
      <vt:lpstr>Presentazione standard di PowerPoint</vt:lpstr>
      <vt:lpstr>Algoritmo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Risultati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Toni Cors</cp:lastModifiedBy>
  <cp:revision>160</cp:revision>
  <dcterms:created xsi:type="dcterms:W3CDTF">2016-12-05T23:26:54Z</dcterms:created>
  <dcterms:modified xsi:type="dcterms:W3CDTF">2018-07-25T11:21:12Z</dcterms:modified>
</cp:coreProperties>
</file>